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12"/>
  </p:handoutMasterIdLst>
  <p:sldIdLst>
    <p:sldId id="256" r:id="rId3"/>
    <p:sldId id="257" r:id="rId4"/>
    <p:sldId id="269" r:id="rId5"/>
    <p:sldId id="259" r:id="rId6"/>
    <p:sldId id="263" r:id="rId7"/>
    <p:sldId id="262" r:id="rId9"/>
    <p:sldId id="266" r:id="rId10"/>
    <p:sldId id="268" r:id="rId11"/>
  </p:sldIdLst>
  <p:sldSz cx="12192000" cy="6858000"/>
  <p:notesSz cx="6797675" cy="992632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guide orient="horz" pos="2172"/>
        <p:guide pos="38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handoutMaster" Target="handoutMasters/handoutMaster1.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40"/>
          </a:xfrm>
          <a:prstGeom prst="rect">
            <a:avLst/>
          </a:prstGeom>
        </p:spPr>
        <p:txBody>
          <a:bodyPr vert="horz" lIns="91440" tIns="45720" rIns="91440" bIns="45720" rtlCol="0"/>
          <a:lstStyle>
            <a:lvl1pPr algn="l">
              <a:defRPr sz="1190"/>
            </a:lvl1pPr>
          </a:lstStyle>
          <a:p>
            <a:endParaRPr kumimoji="1" lang="ja-JP" altLang="en-US"/>
          </a:p>
        </p:txBody>
      </p:sp>
      <p:sp>
        <p:nvSpPr>
          <p:cNvPr id="3" name="日付プレースホルダー 2"/>
          <p:cNvSpPr>
            <a:spLocks noGrp="1"/>
          </p:cNvSpPr>
          <p:nvPr>
            <p:ph type="dt" sz="quarter" idx="1"/>
          </p:nvPr>
        </p:nvSpPr>
        <p:spPr>
          <a:xfrm>
            <a:off x="3850443" y="0"/>
            <a:ext cx="2945659" cy="498040"/>
          </a:xfrm>
          <a:prstGeom prst="rect">
            <a:avLst/>
          </a:prstGeom>
        </p:spPr>
        <p:txBody>
          <a:bodyPr vert="horz" lIns="91440" tIns="45720" rIns="91440" bIns="45720" rtlCol="0"/>
          <a:lstStyle>
            <a:lvl1pPr algn="r">
              <a:defRPr sz="1190"/>
            </a:lvl1pPr>
          </a:lstStyle>
          <a:p>
            <a:fld id="{CDF1FFE2-7EEC-412C-802C-6711DEB0A98D}" type="datetimeFigureOut">
              <a:rPr kumimoji="1" lang="ja-JP" altLang="en-US" smtClean="0"/>
            </a:fld>
            <a:endParaRPr kumimoji="1" lang="ja-JP" altLang="en-US"/>
          </a:p>
        </p:txBody>
      </p:sp>
      <p:sp>
        <p:nvSpPr>
          <p:cNvPr id="4" name="フッター プレースホルダー 3"/>
          <p:cNvSpPr>
            <a:spLocks noGrp="1"/>
          </p:cNvSpPr>
          <p:nvPr>
            <p:ph type="ftr" sz="quarter" idx="2"/>
          </p:nvPr>
        </p:nvSpPr>
        <p:spPr>
          <a:xfrm>
            <a:off x="0" y="9428281"/>
            <a:ext cx="2945659" cy="498039"/>
          </a:xfrm>
          <a:prstGeom prst="rect">
            <a:avLst/>
          </a:prstGeom>
        </p:spPr>
        <p:txBody>
          <a:bodyPr vert="horz" lIns="91440" tIns="45720" rIns="91440" bIns="45720" rtlCol="0" anchor="b"/>
          <a:lstStyle>
            <a:lvl1pPr algn="l">
              <a:defRPr sz="1190"/>
            </a:lvl1pPr>
          </a:lstStyle>
          <a:p>
            <a:endParaRPr kumimoji="1" lang="ja-JP" altLang="en-US"/>
          </a:p>
        </p:txBody>
      </p:sp>
      <p:sp>
        <p:nvSpPr>
          <p:cNvPr id="5" name="スライド番号プレースホルダー 4"/>
          <p:cNvSpPr>
            <a:spLocks noGrp="1"/>
          </p:cNvSpPr>
          <p:nvPr>
            <p:ph type="sldNum" sz="quarter" idx="3"/>
          </p:nvPr>
        </p:nvSpPr>
        <p:spPr>
          <a:xfrm>
            <a:off x="3850443" y="9428281"/>
            <a:ext cx="2945659" cy="498039"/>
          </a:xfrm>
          <a:prstGeom prst="rect">
            <a:avLst/>
          </a:prstGeom>
        </p:spPr>
        <p:txBody>
          <a:bodyPr vert="horz" lIns="91440" tIns="45720" rIns="91440" bIns="45720" rtlCol="0" anchor="b"/>
          <a:lstStyle>
            <a:lvl1pPr algn="r">
              <a:defRPr sz="1190"/>
            </a:lvl1pPr>
          </a:lstStyle>
          <a:p>
            <a:fld id="{6B00E365-854E-4DD7-A3B8-9E56379337CA}" type="slidenum">
              <a:rPr kumimoji="1" lang="ja-JP" altLang="en-US" smtClean="0"/>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4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40"/>
          </a:xfrm>
          <a:prstGeom prst="rect">
            <a:avLst/>
          </a:prstGeom>
        </p:spPr>
        <p:txBody>
          <a:bodyPr vert="horz" lIns="91440" tIns="45720" rIns="91440" bIns="45720" rtlCol="0"/>
          <a:lstStyle>
            <a:lvl1pPr algn="r">
              <a:defRPr sz="1200"/>
            </a:lvl1pPr>
          </a:lstStyle>
          <a:p>
            <a:fld id="{B25F93F1-D337-477A-B98A-83DE47DDB92A}" type="datetimeFigureOut">
              <a:rPr kumimoji="1" lang="ja-JP" altLang="en-US" smtClean="0"/>
            </a:fld>
            <a:endParaRPr kumimoji="1" lang="ja-JP" altLang="en-US"/>
          </a:p>
        </p:txBody>
      </p:sp>
      <p:sp>
        <p:nvSpPr>
          <p:cNvPr id="4" name="スライド イメージ プレースホルダー 3"/>
          <p:cNvSpPr>
            <a:spLocks noGrp="1" noRot="1" noChangeAspect="1"/>
          </p:cNvSpPr>
          <p:nvPr>
            <p:ph type="sldImg" idx="2"/>
          </p:nvPr>
        </p:nvSpPr>
        <p:spPr>
          <a:xfrm>
            <a:off x="420942" y="1240790"/>
            <a:ext cx="5955792" cy="335013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042"/>
            <a:ext cx="5438140" cy="3908489"/>
          </a:xfrm>
          <a:prstGeom prst="rect">
            <a:avLst/>
          </a:prstGeom>
        </p:spPr>
        <p:txBody>
          <a:bodyPr vert="horz" lIns="91440" tIns="45720" rIns="91440" bIns="45720" rtlCol="0"/>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6" name="フッター プレースホルダー 5"/>
          <p:cNvSpPr>
            <a:spLocks noGrp="1"/>
          </p:cNvSpPr>
          <p:nvPr>
            <p:ph type="ftr" sz="quarter" idx="4"/>
          </p:nvPr>
        </p:nvSpPr>
        <p:spPr>
          <a:xfrm>
            <a:off x="0" y="9428281"/>
            <a:ext cx="2945659" cy="498039"/>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281"/>
            <a:ext cx="2945659" cy="498039"/>
          </a:xfrm>
          <a:prstGeom prst="rect">
            <a:avLst/>
          </a:prstGeom>
        </p:spPr>
        <p:txBody>
          <a:bodyPr vert="horz" lIns="91440" tIns="45720" rIns="91440" bIns="45720" rtlCol="0" anchor="b"/>
          <a:lstStyle>
            <a:lvl1pPr algn="r">
              <a:defRPr sz="1200"/>
            </a:lvl1pPr>
          </a:lstStyle>
          <a:p>
            <a:fld id="{1F2EF2D7-A99A-4AC5-BC01-384F23EAC7CE}" type="slidenum">
              <a:rPr kumimoji="1" lang="ja-JP" altLang="en-US" smtClean="0"/>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イメージプレースホルダ 1"/>
          <p:cNvSpPr>
            <a:spLocks noGrp="1" noRot="1" noChangeAspect="1"/>
          </p:cNvSpPr>
          <p:nvPr>
            <p:ph type="sldImg" idx="2"/>
          </p:nvPr>
        </p:nvSpPr>
        <p:spPr>
          <a:xfrm>
            <a:off x="420688" y="1241425"/>
            <a:ext cx="5956300" cy="3349625"/>
          </a:xfrm>
        </p:spPr>
      </p:sp>
      <p:sp>
        <p:nvSpPr>
          <p:cNvPr id="3" name="文字列プレースホルダ 2"/>
          <p:cNvSpPr>
            <a:spLocks noGrp="1"/>
          </p:cNvSpPr>
          <p:nvPr>
            <p:ph type="body" idx="3"/>
          </p:nvPr>
        </p:nvSpPr>
        <p:spPr/>
        <p:txBody>
          <a:bodyPr/>
          <a:lstStyle/>
          <a:p>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dirty="0"/>
              <a:t>マスタ タイトルの書式設定</a:t>
            </a:r>
            <a:endParaRPr kumimoji="1" lang="ja-JP" altLang="en-US" dirty="0"/>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dirty="0"/>
              <a:t>マスタ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endParaRPr kumimoji="1" lang="ja-JP" altLang="en-US" dirty="0"/>
          </a:p>
        </p:txBody>
      </p:sp>
      <p:sp>
        <p:nvSpPr>
          <p:cNvPr id="3" name="コンテンツ プレースホルダー 2"/>
          <p:cNvSpPr>
            <a:spLocks noGrp="1"/>
          </p:cNvSpPr>
          <p:nvPr>
            <p:ph idx="1"/>
          </p:nvPr>
        </p:nvSpPr>
        <p:spPr/>
        <p:txBody>
          <a:bodyPr/>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4" name="日付プレースホルダー 3"/>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38"/>
            <a:ext cx="10515600" cy="2852737"/>
          </a:xfrm>
        </p:spPr>
        <p:txBody>
          <a:bodyPr anchor="b"/>
          <a:lstStyle>
            <a:lvl1pPr>
              <a:defRPr sz="4500"/>
            </a:lvl1pPr>
          </a:lstStyle>
          <a:p>
            <a:r>
              <a:rPr kumimoji="1" lang="ja-JP" altLang="en-US" dirty="0"/>
              <a:t>マスタ タイトルの書式設定</a:t>
            </a:r>
            <a:endParaRPr kumimoji="1" lang="ja-JP" altLang="en-US" dirty="0"/>
          </a:p>
        </p:txBody>
      </p:sp>
      <p:sp>
        <p:nvSpPr>
          <p:cNvPr id="3" name="テキスト プレースホルダー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dirty="0"/>
              <a:t>マスタ テキストの書式設定</a:t>
            </a:r>
            <a:endParaRPr kumimoji="1" lang="ja-JP" altLang="en-US" dirty="0"/>
          </a:p>
        </p:txBody>
      </p:sp>
      <p:sp>
        <p:nvSpPr>
          <p:cNvPr id="4" name="日付プレースホルダー 3"/>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endParaRPr kumimoji="1" lang="ja-JP" altLang="en-US" dirty="0"/>
          </a:p>
        </p:txBody>
      </p:sp>
      <p:sp>
        <p:nvSpPr>
          <p:cNvPr id="3" name="コンテンツ プレースホルダー 2"/>
          <p:cNvSpPr>
            <a:spLocks noGrp="1"/>
          </p:cNvSpPr>
          <p:nvPr>
            <p:ph sz="half" idx="1"/>
          </p:nvPr>
        </p:nvSpPr>
        <p:spPr>
          <a:xfrm>
            <a:off x="609600" y="1600200"/>
            <a:ext cx="5376672" cy="4525963"/>
          </a:xfrm>
        </p:spPr>
        <p:txBody>
          <a:bodyPr/>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4" name="コンテンツ プレースホルダー 3"/>
          <p:cNvSpPr>
            <a:spLocks noGrp="1"/>
          </p:cNvSpPr>
          <p:nvPr>
            <p:ph sz="half" idx="2"/>
          </p:nvPr>
        </p:nvSpPr>
        <p:spPr>
          <a:xfrm>
            <a:off x="6205728" y="1600200"/>
            <a:ext cx="5376672" cy="4525963"/>
          </a:xfrm>
        </p:spPr>
        <p:txBody>
          <a:bodyPr/>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5" name="日付プレースホルダー 4"/>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dirty="0"/>
              <a:t>マスタ タイトルの書式設定</a:t>
            </a:r>
            <a:endParaRPr kumimoji="1" lang="ja-JP" altLang="en-US" dirty="0"/>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dirty="0"/>
              <a:t>マスタ テキストの書式設定</a:t>
            </a:r>
            <a:endParaRPr kumimoji="1" lang="ja-JP" altLang="en-US" dirty="0"/>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dirty="0"/>
              <a:t>マスタ テキストの書式設定</a:t>
            </a:r>
            <a:endParaRPr kumimoji="1" lang="ja-JP" altLang="en-US" dirty="0"/>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7" name="日付プレースホルダー 6"/>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endParaRPr kumimoji="1" lang="ja-JP" altLang="en-US" dirty="0"/>
          </a:p>
        </p:txBody>
      </p:sp>
      <p:sp>
        <p:nvSpPr>
          <p:cNvPr id="3" name="日付プレースホルダー 2"/>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dirty="0"/>
              <a:t>マスタ タイトルの書式設定</a:t>
            </a:r>
            <a:endParaRPr kumimoji="1" lang="ja-JP" altLang="en-US" dirty="0"/>
          </a:p>
        </p:txBody>
      </p:sp>
      <p:sp>
        <p:nvSpPr>
          <p:cNvPr id="3" name="コンテンツ プレースホルダー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dirty="0"/>
              <a:t>マスタ テキストの書式設定</a:t>
            </a:r>
            <a:endParaRPr kumimoji="1" lang="ja-JP" altLang="en-US" dirty="0"/>
          </a:p>
        </p:txBody>
      </p:sp>
      <p:sp>
        <p:nvSpPr>
          <p:cNvPr id="5" name="日付プレースホルダー 4"/>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dirty="0"/>
              <a:t>マスタ タイトルの書式設定</a:t>
            </a:r>
            <a:endParaRPr kumimoji="1" lang="ja-JP" altLang="en-US" dirty="0"/>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dirty="0"/>
              <a:t>マスタ テキストの書式設定</a:t>
            </a:r>
            <a:endParaRPr kumimoji="1" lang="ja-JP" altLang="en-US" dirty="0"/>
          </a:p>
        </p:txBody>
      </p:sp>
      <p:sp>
        <p:nvSpPr>
          <p:cNvPr id="5" name="日付プレースホルダー 4"/>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マスタ タイトルの書式設定</a:t>
            </a:r>
            <a:endParaRPr kumimoji="1" lang="ja-JP" altLang="en-US" dirty="0"/>
          </a:p>
        </p:txBody>
      </p:sp>
      <p:sp>
        <p:nvSpPr>
          <p:cNvPr id="3" name="縦書きテキスト プレースホルダー 2"/>
          <p:cNvSpPr>
            <a:spLocks noGrp="1"/>
          </p:cNvSpPr>
          <p:nvPr>
            <p:ph type="body" orient="vert" idx="1"/>
          </p:nvPr>
        </p:nvSpPr>
        <p:spPr/>
        <p:txBody>
          <a:bodyPr vert="eaVert"/>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4" name="日付プレースホルダー 3"/>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8"/>
            <a:ext cx="2743200" cy="5851525"/>
          </a:xfrm>
        </p:spPr>
        <p:txBody>
          <a:bodyPr vert="eaVert"/>
          <a:lstStyle/>
          <a:p>
            <a:r>
              <a:rPr kumimoji="1" lang="ja-JP" altLang="en-US" dirty="0"/>
              <a:t>マスタ タイトルの書式設定</a:t>
            </a:r>
            <a:endParaRPr kumimoji="1" lang="ja-JP" altLang="en-US" dirty="0"/>
          </a:p>
        </p:txBody>
      </p:sp>
      <p:sp>
        <p:nvSpPr>
          <p:cNvPr id="3" name="縦書きテキスト プレースホルダー 2"/>
          <p:cNvSpPr>
            <a:spLocks noGrp="1"/>
          </p:cNvSpPr>
          <p:nvPr>
            <p:ph type="body" orient="vert" idx="1"/>
          </p:nvPr>
        </p:nvSpPr>
        <p:spPr>
          <a:xfrm>
            <a:off x="609600" y="274638"/>
            <a:ext cx="8070573" cy="5851525"/>
          </a:xfrm>
        </p:spPr>
        <p:txBody>
          <a:bodyPr vert="eaVert"/>
          <a:lstStyle/>
          <a:p>
            <a:pPr lvl="0"/>
            <a:r>
              <a:rPr kumimoji="1" lang="ja-JP" altLang="en-US" dirty="0"/>
              <a:t>マスタ テキストの書式設定</a:t>
            </a:r>
            <a:endParaRPr kumimoji="1" lang="ja-JP" altLang="en-US" dirty="0"/>
          </a:p>
          <a:p>
            <a:pPr lvl="1"/>
            <a:r>
              <a:rPr kumimoji="1" lang="ja-JP" altLang="en-US" dirty="0"/>
              <a:t>第 </a:t>
            </a:r>
            <a:r>
              <a:rPr kumimoji="1" lang="en-US" altLang="ja-JP" dirty="0"/>
              <a:t>2 </a:t>
            </a:r>
            <a:r>
              <a:rPr kumimoji="1" lang="ja-JP" altLang="en-US" dirty="0"/>
              <a:t>レベル</a:t>
            </a:r>
            <a:endParaRPr kumimoji="1" lang="ja-JP" altLang="en-US" dirty="0"/>
          </a:p>
          <a:p>
            <a:pPr lvl="2"/>
            <a:r>
              <a:rPr kumimoji="1" lang="ja-JP" altLang="en-US" dirty="0"/>
              <a:t>第 </a:t>
            </a:r>
            <a:r>
              <a:rPr kumimoji="1" lang="en-US" altLang="ja-JP" dirty="0"/>
              <a:t>3 </a:t>
            </a:r>
            <a:r>
              <a:rPr kumimoji="1" lang="ja-JP" altLang="en-US" dirty="0"/>
              <a:t>レベル</a:t>
            </a:r>
            <a:endParaRPr kumimoji="1" lang="ja-JP" altLang="en-US" dirty="0"/>
          </a:p>
          <a:p>
            <a:pPr lvl="3"/>
            <a:r>
              <a:rPr kumimoji="1" lang="ja-JP" altLang="en-US" dirty="0"/>
              <a:t>第 </a:t>
            </a:r>
            <a:r>
              <a:rPr kumimoji="1" lang="en-US" altLang="ja-JP" dirty="0"/>
              <a:t>4 </a:t>
            </a:r>
            <a:r>
              <a:rPr kumimoji="1" lang="ja-JP" altLang="en-US" dirty="0"/>
              <a:t>レベル</a:t>
            </a:r>
            <a:endParaRPr kumimoji="1" lang="ja-JP" altLang="en-US" dirty="0"/>
          </a:p>
          <a:p>
            <a:pPr lvl="4"/>
            <a:r>
              <a:rPr kumimoji="1" lang="ja-JP" altLang="en-US" dirty="0"/>
              <a:t>第 </a:t>
            </a:r>
            <a:r>
              <a:rPr kumimoji="1" lang="en-US" altLang="ja-JP" dirty="0"/>
              <a:t>5 </a:t>
            </a:r>
            <a:r>
              <a:rPr kumimoji="1" lang="ja-JP" altLang="en-US" dirty="0"/>
              <a:t>レベル</a:t>
            </a:r>
            <a:endParaRPr kumimoji="1" lang="ja-JP" altLang="en-US" dirty="0"/>
          </a:p>
        </p:txBody>
      </p:sp>
      <p:sp>
        <p:nvSpPr>
          <p:cNvPr id="4" name="日付プレースホルダー 3"/>
          <p:cNvSpPr>
            <a:spLocks noGrp="1"/>
          </p:cNvSpPr>
          <p:nvPr>
            <p:ph type="dt" sz="half" idx="10"/>
          </p:nvPr>
        </p:nvSpPr>
        <p:spPr/>
        <p:txBody>
          <a:bodyPr/>
          <a:lstStyle/>
          <a:p>
            <a:fld id="{C52C1346-F366-47C6-8FC2-77F426643B47}"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AA847D6-13CD-4DA1-A7E3-9CEE0E956A41}" type="slidenum">
              <a:rPr kumimoji="1" lang="ja-JP" altLang="en-US" smtClean="0"/>
            </a:fld>
            <a:endParaRPr kumimoji="1" lang="ja-JP"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タイトル 1025"/>
          <p:cNvSpPr>
            <a:spLocks noGrp="1"/>
          </p:cNvSpPr>
          <p:nvPr>
            <p:ph type="title"/>
          </p:nvPr>
        </p:nvSpPr>
        <p:spPr>
          <a:xfrm>
            <a:off x="609600" y="274638"/>
            <a:ext cx="10972800" cy="1143000"/>
          </a:xfrm>
          <a:prstGeom prst="rect">
            <a:avLst/>
          </a:prstGeom>
          <a:noFill/>
          <a:ln w="9525">
            <a:noFill/>
          </a:ln>
        </p:spPr>
        <p:txBody>
          <a:bodyPr anchor="ctr" anchorCtr="0"/>
          <a:lstStyle/>
          <a:p>
            <a:pPr lvl="0"/>
            <a:r>
              <a:rPr lang="ja-JP" altLang="en-US"/>
              <a:t>マスタ タイトルの書式設定</a:t>
            </a:r>
            <a:endParaRPr lang="ja-JP" altLang="en-US"/>
          </a:p>
        </p:txBody>
      </p:sp>
      <p:sp>
        <p:nvSpPr>
          <p:cNvPr id="1027" name="文字列プレースホルダ 1026"/>
          <p:cNvSpPr>
            <a:spLocks noGrp="1"/>
          </p:cNvSpPr>
          <p:nvPr>
            <p:ph type="body" idx="1"/>
          </p:nvPr>
        </p:nvSpPr>
        <p:spPr>
          <a:xfrm>
            <a:off x="609600" y="1600200"/>
            <a:ext cx="10972800" cy="4525963"/>
          </a:xfrm>
          <a:prstGeom prst="rect">
            <a:avLst/>
          </a:prstGeom>
          <a:noFill/>
          <a:ln w="9525">
            <a:noFill/>
          </a:ln>
        </p:spPr>
        <p:txBody>
          <a:bodyPr/>
          <a:lstStyle/>
          <a:p>
            <a:pPr lvl="0"/>
            <a:r>
              <a:rPr lang="ja-JP" altLang="en-US"/>
              <a:t>マスタ テキストの書式設定</a:t>
            </a:r>
            <a:endParaRPr lang="ja-JP" altLang="en-US"/>
          </a:p>
          <a:p>
            <a:pPr lvl="1"/>
            <a:r>
              <a:rPr lang="ja-JP" altLang="en-US"/>
              <a:t>第 </a:t>
            </a:r>
            <a:r>
              <a:rPr lang="en-US" altLang="ja-JP"/>
              <a:t>2 </a:t>
            </a:r>
            <a:r>
              <a:rPr lang="ja-JP" altLang="en-US"/>
              <a:t>レベル</a:t>
            </a:r>
            <a:endParaRPr lang="ja-JP" altLang="en-US"/>
          </a:p>
          <a:p>
            <a:pPr lvl="2"/>
            <a:r>
              <a:rPr lang="ja-JP" altLang="en-US"/>
              <a:t>第 </a:t>
            </a:r>
            <a:r>
              <a:rPr lang="en-US" altLang="ja-JP"/>
              <a:t>3 </a:t>
            </a:r>
            <a:r>
              <a:rPr lang="ja-JP" altLang="en-US"/>
              <a:t>レベル</a:t>
            </a:r>
            <a:endParaRPr lang="ja-JP" altLang="en-US"/>
          </a:p>
          <a:p>
            <a:pPr lvl="3"/>
            <a:r>
              <a:rPr lang="ja-JP" altLang="en-US"/>
              <a:t>第 </a:t>
            </a:r>
            <a:r>
              <a:rPr lang="en-US" altLang="ja-JP"/>
              <a:t>4 </a:t>
            </a:r>
            <a:r>
              <a:rPr lang="ja-JP" altLang="en-US"/>
              <a:t>レベル</a:t>
            </a:r>
            <a:endParaRPr lang="ja-JP" altLang="en-US"/>
          </a:p>
          <a:p>
            <a:pPr lvl="4"/>
            <a:r>
              <a:rPr lang="ja-JP" altLang="en-US"/>
              <a:t>第 </a:t>
            </a:r>
            <a:r>
              <a:rPr lang="en-US" altLang="ja-JP"/>
              <a:t>5 </a:t>
            </a:r>
            <a:r>
              <a:rPr lang="ja-JP" altLang="en-US"/>
              <a:t>レベル</a:t>
            </a:r>
            <a:endParaRPr lang="ja-JP" altLang="en-US"/>
          </a:p>
        </p:txBody>
      </p:sp>
      <p:sp>
        <p:nvSpPr>
          <p:cNvPr id="1028" name="日付プレースホルダ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fld id="{C52C1346-F366-47C6-8FC2-77F426643B47}" type="datetimeFigureOut">
              <a:rPr kumimoji="1" lang="ja-JP" altLang="en-US" smtClean="0"/>
            </a:fld>
            <a:endParaRPr kumimoji="1" lang="ja-JP" altLang="en-US"/>
          </a:p>
        </p:txBody>
      </p:sp>
      <p:sp>
        <p:nvSpPr>
          <p:cNvPr id="1029" name="フッタープレースホルダ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kumimoji="1" lang="ja-JP" altLang="en-US"/>
          </a:p>
        </p:txBody>
      </p:sp>
      <p:sp>
        <p:nvSpPr>
          <p:cNvPr id="1030" name="スライド番号プレースホルダ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9AA847D6-13CD-4DA1-A7E3-9CEE0E956A41}" type="slidenum">
              <a:rPr kumimoji="1" lang="ja-JP" altLang="en-US" smtClean="0"/>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ＭＳ Ｐゴシック" panose="020B0600070205080204" charset="-128"/>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60830" y="841058"/>
            <a:ext cx="9144000" cy="2387600"/>
          </a:xfrm>
        </p:spPr>
        <p:txBody>
          <a:bodyPr>
            <a:scene3d>
              <a:camera prst="orthographicFront"/>
              <a:lightRig rig="threePt" dir="t"/>
            </a:scene3d>
          </a:bodyPr>
          <a:lstStyle/>
          <a:p>
            <a:r>
              <a:rPr kumimoji="1" lang="ja-JP" alt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介護医療連携推進会議</a:t>
            </a:r>
            <a:endParaRPr kumimoji="1" lang="ja-JP" altLang="en-US"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 name="字幕 2"/>
          <p:cNvSpPr>
            <a:spLocks noGrp="1"/>
          </p:cNvSpPr>
          <p:nvPr>
            <p:ph type="subTitle" idx="1"/>
          </p:nvPr>
        </p:nvSpPr>
        <p:spPr>
          <a:xfrm>
            <a:off x="1713390" y="3602038"/>
            <a:ext cx="8762260" cy="2523554"/>
          </a:xfrm>
        </p:spPr>
        <p:txBody>
          <a:bodyPr>
            <a:normAutofit/>
          </a:bodyPr>
          <a:lstStyle/>
          <a:p>
            <a:endParaRPr kumimoji="1" lang="en-US" altLang="ja-JP" dirty="0"/>
          </a:p>
          <a:p>
            <a:r>
              <a:rPr kumimoji="1" lang="ja-JP" altLang="en-US" sz="3200" dirty="0"/>
              <a:t>令和</a:t>
            </a:r>
            <a:r>
              <a:rPr kumimoji="1" lang="en-US" altLang="ja-JP" sz="3200" dirty="0"/>
              <a:t>8</a:t>
            </a:r>
            <a:r>
              <a:rPr kumimoji="1" lang="ja-JP" altLang="en-US" sz="3200" dirty="0"/>
              <a:t>年</a:t>
            </a:r>
            <a:r>
              <a:rPr kumimoji="1" lang="en-US" altLang="ja-JP" sz="3200" dirty="0"/>
              <a:t>6</a:t>
            </a:r>
            <a:r>
              <a:rPr kumimoji="1" lang="ja-JP" altLang="en-US" sz="3200" dirty="0"/>
              <a:t>月１</a:t>
            </a:r>
            <a:r>
              <a:rPr kumimoji="1" lang="en-US" altLang="ja-JP" sz="3200" dirty="0"/>
              <a:t>7</a:t>
            </a:r>
            <a:r>
              <a:rPr kumimoji="1" lang="ja-JP" altLang="en-US" sz="3200" dirty="0"/>
              <a:t>日（水）</a:t>
            </a:r>
            <a:endParaRPr kumimoji="1" lang="en-US" altLang="ja-JP" sz="2400" dirty="0"/>
          </a:p>
          <a:p>
            <a:endParaRPr lang="en-US" altLang="ja-JP" dirty="0"/>
          </a:p>
          <a:p>
            <a:endParaRPr lang="en-US" altLang="ja-JP" dirty="0"/>
          </a:p>
          <a:p>
            <a:r>
              <a:rPr kumimoji="1" lang="ja-JP" altLang="en-US" sz="3200" dirty="0"/>
              <a:t>定期巡回・随時対応サービス　ひのき大泉学園</a:t>
            </a:r>
            <a:endParaRPr kumimoji="1" lang="en-US" altLang="ja-JP" sz="3200" dirty="0"/>
          </a:p>
          <a:p>
            <a:endParaRPr kumimoji="1" lang="en-US" altLang="ja-JP" dirty="0"/>
          </a:p>
          <a:p>
            <a:endParaRPr kumimoji="1" lang="en-US" altLang="ja-JP" sz="1200" dirty="0"/>
          </a:p>
        </p:txBody>
      </p:sp>
      <p:cxnSp>
        <p:nvCxnSpPr>
          <p:cNvPr id="5" name="直線コネクタ 4"/>
          <p:cNvCxnSpPr/>
          <p:nvPr/>
        </p:nvCxnSpPr>
        <p:spPr>
          <a:xfrm flipV="1">
            <a:off x="1213513" y="1475795"/>
            <a:ext cx="9839325" cy="61595"/>
          </a:xfrm>
          <a:prstGeom prst="line">
            <a:avLst/>
          </a:prstGeom>
        </p:spPr>
        <p:style>
          <a:lnRef idx="1">
            <a:schemeClr val="accent2"/>
          </a:lnRef>
          <a:fillRef idx="0">
            <a:schemeClr val="accent2"/>
          </a:fillRef>
          <a:effectRef idx="0">
            <a:schemeClr val="accent2"/>
          </a:effectRef>
          <a:fontRef idx="minor">
            <a:schemeClr val="tx1"/>
          </a:fontRef>
        </p:style>
      </p:cxnSp>
      <p:sp>
        <p:nvSpPr>
          <p:cNvPr id="6" name="テキスト ボックス 5"/>
          <p:cNvSpPr txBox="1"/>
          <p:nvPr/>
        </p:nvSpPr>
        <p:spPr>
          <a:xfrm>
            <a:off x="7775713" y="1075658"/>
            <a:ext cx="3786808" cy="461665"/>
          </a:xfrm>
          <a:prstGeom prst="rect">
            <a:avLst/>
          </a:prstGeom>
          <a:noFill/>
        </p:spPr>
        <p:txBody>
          <a:bodyPr wrap="square" rtlCol="0">
            <a:spAutoFit/>
          </a:bodyPr>
          <a:lstStyle/>
          <a:p>
            <a:r>
              <a:rPr kumimoji="1" lang="ja-JP" altLang="en-US" sz="2400" dirty="0"/>
              <a:t>株式会社Ｃ－コネクト</a:t>
            </a:r>
            <a:endParaRPr kumimoji="1" lang="ja-JP" alt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427673"/>
            <a:ext cx="10972800" cy="1143000"/>
          </a:xfrm>
        </p:spPr>
        <p:txBody>
          <a:bodyPr>
            <a:normAutofit/>
            <a:scene3d>
              <a:camera prst="orthographicFront"/>
              <a:lightRig rig="threePt" dir="t"/>
            </a:scene3d>
          </a:bodyPr>
          <a:lstStyle/>
          <a:p>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kumimoji="1"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次第</a:t>
            </a: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 name="コンテンツ プレースホルダー 2"/>
          <p:cNvSpPr>
            <a:spLocks noGrp="1"/>
          </p:cNvSpPr>
          <p:nvPr>
            <p:ph idx="1"/>
          </p:nvPr>
        </p:nvSpPr>
        <p:spPr>
          <a:xfrm>
            <a:off x="1029810" y="1837678"/>
            <a:ext cx="10093910" cy="2965142"/>
          </a:xfrm>
        </p:spPr>
        <p:txBody>
          <a:bodyPr>
            <a:noAutofit/>
          </a:bodyPr>
          <a:lstStyle/>
          <a:p>
            <a:pPr marL="0" indent="0" algn="l">
              <a:buNone/>
            </a:pPr>
            <a:r>
              <a:rPr lang="ja-JP" altLang="en-US" dirty="0">
                <a:solidFill>
                  <a:srgbClr val="222222"/>
                </a:solidFill>
                <a:latin typeface="Arial" panose="020B0604020202020204" pitchFamily="34" charset="0"/>
              </a:rPr>
              <a:t>１．開催挨拶・自己紹介</a:t>
            </a:r>
            <a:endParaRPr lang="en-US" altLang="ja-JP" dirty="0">
              <a:solidFill>
                <a:srgbClr val="222222"/>
              </a:solidFill>
              <a:latin typeface="Arial" panose="020B0604020202020204" pitchFamily="34" charset="0"/>
            </a:endParaRPr>
          </a:p>
          <a:p>
            <a:pPr marL="0" indent="0" algn="l">
              <a:buNone/>
            </a:pPr>
            <a:r>
              <a:rPr lang="ja-JP" altLang="en-US" dirty="0">
                <a:solidFill>
                  <a:srgbClr val="222222"/>
                </a:solidFill>
                <a:latin typeface="Arial" panose="020B0604020202020204" pitchFamily="34" charset="0"/>
              </a:rPr>
              <a:t>２．</a:t>
            </a:r>
            <a:r>
              <a:rPr lang="ja-JP" altLang="ja-JP" kern="100" dirty="0">
                <a:effectLst/>
                <a:latin typeface="+mn-ea"/>
                <a:cs typeface="Times New Roman" panose="02020603050405020304" pitchFamily="18" charset="0"/>
              </a:rPr>
              <a:t>介護・医療連携推進会議</a:t>
            </a:r>
            <a:r>
              <a:rPr lang="ja-JP" altLang="en-US" kern="100" dirty="0">
                <a:effectLst/>
                <a:latin typeface="+mn-ea"/>
                <a:cs typeface="Times New Roman" panose="02020603050405020304" pitchFamily="18" charset="0"/>
              </a:rPr>
              <a:t>の目的</a:t>
            </a:r>
            <a:endParaRPr lang="en-US" altLang="ja-JP" dirty="0">
              <a:solidFill>
                <a:srgbClr val="222222"/>
              </a:solidFill>
              <a:latin typeface="Arial" panose="020B0604020202020204" pitchFamily="34" charset="0"/>
            </a:endParaRPr>
          </a:p>
          <a:p>
            <a:pPr marL="0" indent="0" algn="l">
              <a:buNone/>
            </a:pPr>
            <a:r>
              <a:rPr lang="ja-JP" altLang="en-US" b="0" i="0" dirty="0">
                <a:solidFill>
                  <a:srgbClr val="222222"/>
                </a:solidFill>
                <a:effectLst/>
                <a:latin typeface="Arial" panose="020B0604020202020204" pitchFamily="34" charset="0"/>
              </a:rPr>
              <a:t>３．活動報告</a:t>
            </a:r>
            <a:endParaRPr lang="en-US" altLang="ja-JP" b="0" i="0" dirty="0">
              <a:solidFill>
                <a:srgbClr val="222222"/>
              </a:solidFill>
              <a:effectLst/>
              <a:latin typeface="Arial" panose="020B0604020202020204" pitchFamily="34" charset="0"/>
            </a:endParaRPr>
          </a:p>
          <a:p>
            <a:pPr marL="0" indent="0" algn="l">
              <a:buNone/>
            </a:pPr>
            <a:r>
              <a:rPr lang="ja-JP" altLang="en-US" dirty="0">
                <a:solidFill>
                  <a:srgbClr val="222222"/>
                </a:solidFill>
                <a:latin typeface="Arial" panose="020B0604020202020204" pitchFamily="34" charset="0"/>
              </a:rPr>
              <a:t>４．人事報告</a:t>
            </a:r>
            <a:endParaRPr lang="ja-JP" altLang="en-US" b="0" i="0" dirty="0">
              <a:solidFill>
                <a:srgbClr val="222222"/>
              </a:solidFill>
              <a:effectLst/>
              <a:latin typeface="Arial" panose="020B0604020202020204" pitchFamily="34" charset="0"/>
            </a:endParaRPr>
          </a:p>
          <a:p>
            <a:pPr marL="0" indent="0" algn="l">
              <a:buNone/>
            </a:pPr>
            <a:r>
              <a:rPr lang="ja-JP" altLang="en-US" b="0" i="0" dirty="0">
                <a:solidFill>
                  <a:srgbClr val="222222"/>
                </a:solidFill>
                <a:effectLst/>
                <a:latin typeface="Arial" panose="020B0604020202020204" pitchFamily="34" charset="0"/>
              </a:rPr>
              <a:t>５．質疑応答</a:t>
            </a:r>
            <a:endParaRPr lang="en-US" altLang="ja-JP" b="0" i="0" dirty="0">
              <a:solidFill>
                <a:srgbClr val="222222"/>
              </a:solidFill>
              <a:effectLst/>
              <a:latin typeface="Arial" panose="020B0604020202020204" pitchFamily="34" charset="0"/>
            </a:endParaRPr>
          </a:p>
          <a:p>
            <a:pPr marL="0" indent="0" algn="l">
              <a:buNone/>
            </a:pPr>
            <a:r>
              <a:rPr lang="ja-JP" altLang="en-US" dirty="0">
                <a:solidFill>
                  <a:srgbClr val="222222"/>
                </a:solidFill>
                <a:latin typeface="Arial" panose="020B0604020202020204" pitchFamily="34" charset="0"/>
              </a:rPr>
              <a:t>６．評価</a:t>
            </a:r>
            <a:endParaRPr lang="ja-JP" altLang="en-US" dirty="0">
              <a:solidFill>
                <a:srgbClr val="222222"/>
              </a:solidFill>
              <a:latin typeface="Arial" panose="020B0604020202020204" pitchFamily="34" charset="0"/>
            </a:endParaRPr>
          </a:p>
          <a:p>
            <a:pPr marL="0" indent="0" algn="l">
              <a:buNone/>
            </a:pPr>
            <a:r>
              <a:rPr lang="en-US" altLang="ja-JP" dirty="0">
                <a:solidFill>
                  <a:srgbClr val="222222"/>
                </a:solidFill>
                <a:latin typeface="Arial" panose="020B0604020202020204" pitchFamily="34" charset="0"/>
              </a:rPr>
              <a:t>7</a:t>
            </a:r>
            <a:r>
              <a:rPr lang="ja-JP" altLang="en-US" dirty="0">
                <a:solidFill>
                  <a:srgbClr val="222222"/>
                </a:solidFill>
                <a:latin typeface="Arial" panose="020B0604020202020204" pitchFamily="34" charset="0"/>
              </a:rPr>
              <a:t>．次回開催の案内</a:t>
            </a:r>
            <a:endParaRPr lang="ja-JP" altLang="en-US" b="0" i="0" dirty="0">
              <a:solidFill>
                <a:srgbClr val="222222"/>
              </a:solidFill>
              <a:effectLst/>
              <a:latin typeface="Arial" panose="020B0604020202020204" pitchFamily="34" charset="0"/>
            </a:endParaRPr>
          </a:p>
          <a:p>
            <a:pPr>
              <a:buNone/>
            </a:pPr>
            <a:endParaRPr kumimoji="1" lang="ja-JP" altLang="en-US" b="0" i="0" dirty="0">
              <a:solidFill>
                <a:srgbClr val="222222"/>
              </a:solidFill>
              <a:effectLst/>
              <a:latin typeface="Arial" panose="020B0604020202020204" pitchFamily="34" charset="0"/>
            </a:endParaRPr>
          </a:p>
        </p:txBody>
      </p:sp>
      <p:cxnSp>
        <p:nvCxnSpPr>
          <p:cNvPr id="7" name="直線コネクタ 6"/>
          <p:cNvCxnSpPr/>
          <p:nvPr/>
        </p:nvCxnSpPr>
        <p:spPr>
          <a:xfrm flipV="1">
            <a:off x="838200" y="1420427"/>
            <a:ext cx="10250010" cy="869"/>
          </a:xfrm>
          <a:prstGeom prst="line">
            <a:avLst/>
          </a:prstGeom>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scene3d>
              <a:camera prst="orthographicFront"/>
              <a:lightRig rig="threePt" dir="t"/>
            </a:scene3d>
          </a:bodyPr>
          <a:lstStyle/>
          <a:p>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kumimoji="1"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介護医療連携推進会議の目的</a:t>
            </a: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cxnSp>
        <p:nvCxnSpPr>
          <p:cNvPr id="7" name="直線コネクタ 6"/>
          <p:cNvCxnSpPr/>
          <p:nvPr/>
        </p:nvCxnSpPr>
        <p:spPr>
          <a:xfrm flipV="1">
            <a:off x="838200" y="1402672"/>
            <a:ext cx="10294398" cy="18624"/>
          </a:xfrm>
          <a:prstGeom prst="line">
            <a:avLst/>
          </a:prstGeom>
        </p:spPr>
        <p:style>
          <a:lnRef idx="1">
            <a:schemeClr val="accent2"/>
          </a:lnRef>
          <a:fillRef idx="0">
            <a:schemeClr val="accent2"/>
          </a:fillRef>
          <a:effectRef idx="0">
            <a:schemeClr val="accent2"/>
          </a:effectRef>
          <a:fontRef idx="minor">
            <a:schemeClr val="tx1"/>
          </a:fontRef>
        </p:style>
      </p:cxnSp>
      <p:sp>
        <p:nvSpPr>
          <p:cNvPr id="4" name="Rectangle 1"/>
          <p:cNvSpPr>
            <a:spLocks noGrp="1" noChangeArrowheads="1"/>
          </p:cNvSpPr>
          <p:nvPr>
            <p:ph idx="1"/>
          </p:nvPr>
        </p:nvSpPr>
        <p:spPr bwMode="auto">
          <a:xfrm>
            <a:off x="1044976" y="1212196"/>
            <a:ext cx="9880846" cy="3969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ja-JP" altLang="ja-JP"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ja-JP" altLang="ja-JP" sz="2800" b="0" i="0" u="none" strike="noStrike" cap="none" normalizeH="0" baseline="0" dirty="0">
                <a:ln>
                  <a:noFill/>
                </a:ln>
                <a:solidFill>
                  <a:schemeClr val="tx1"/>
                </a:solidFill>
                <a:effectLst/>
                <a:latin typeface="Arial" panose="020B0604020202020204" pitchFamily="34" charset="0"/>
              </a:rPr>
              <a:t>介護・医療連携推進会議事業所が、利用者</a:t>
            </a:r>
            <a:r>
              <a:rPr kumimoji="0" lang="ja-JP" altLang="en-US" sz="2800" b="0" i="0" u="none" strike="noStrike" cap="none" normalizeH="0" baseline="0" dirty="0">
                <a:ln>
                  <a:noFill/>
                </a:ln>
                <a:solidFill>
                  <a:schemeClr val="tx1"/>
                </a:solidFill>
                <a:effectLst/>
                <a:latin typeface="Arial" panose="020B0604020202020204" pitchFamily="34" charset="0"/>
              </a:rPr>
              <a:t>・</a:t>
            </a:r>
            <a:r>
              <a:rPr kumimoji="0" lang="ja-JP" altLang="ja-JP" sz="2800" b="0" i="0" u="none" strike="noStrike" cap="none" normalizeH="0" baseline="0" dirty="0">
                <a:ln>
                  <a:noFill/>
                </a:ln>
                <a:solidFill>
                  <a:schemeClr val="tx1"/>
                </a:solidFill>
                <a:effectLst/>
                <a:latin typeface="Arial" panose="020B0604020202020204" pitchFamily="34" charset="0"/>
              </a:rPr>
              <a:t>地域の医療関係者</a:t>
            </a:r>
            <a:r>
              <a:rPr kumimoji="0" lang="ja-JP" altLang="en-US" sz="2800" b="0" i="0" u="none" strike="noStrike" cap="none" normalizeH="0" baseline="0" dirty="0">
                <a:ln>
                  <a:noFill/>
                </a:ln>
                <a:solidFill>
                  <a:schemeClr val="tx1"/>
                </a:solidFill>
                <a:effectLst/>
                <a:latin typeface="Arial" panose="020B0604020202020204" pitchFamily="34" charset="0"/>
              </a:rPr>
              <a:t>・</a:t>
            </a:r>
            <a:r>
              <a:rPr kumimoji="0" lang="ja-JP" altLang="ja-JP" sz="2800" b="0" i="0" u="none" strike="noStrike" cap="none" normalizeH="0" baseline="0" dirty="0">
                <a:ln>
                  <a:noFill/>
                </a:ln>
                <a:solidFill>
                  <a:schemeClr val="tx1"/>
                </a:solidFill>
                <a:effectLst/>
                <a:latin typeface="Arial" panose="020B0604020202020204" pitchFamily="34" charset="0"/>
              </a:rPr>
              <a:t>市町村職員</a:t>
            </a:r>
            <a:r>
              <a:rPr kumimoji="0" lang="ja-JP" altLang="en-US" sz="2800" b="0" i="0" u="none" strike="noStrike" cap="none" normalizeH="0" baseline="0" dirty="0">
                <a:ln>
                  <a:noFill/>
                </a:ln>
                <a:solidFill>
                  <a:schemeClr val="tx1"/>
                </a:solidFill>
                <a:effectLst/>
                <a:latin typeface="Arial" panose="020B0604020202020204" pitchFamily="34" charset="0"/>
              </a:rPr>
              <a:t>・</a:t>
            </a:r>
            <a:r>
              <a:rPr kumimoji="0" lang="ja-JP" altLang="ja-JP" sz="2800" b="0" i="0" u="none" strike="noStrike" cap="none" normalizeH="0" baseline="0" dirty="0">
                <a:ln>
                  <a:noFill/>
                </a:ln>
                <a:solidFill>
                  <a:schemeClr val="tx1"/>
                </a:solidFill>
                <a:effectLst/>
                <a:latin typeface="Arial" panose="020B0604020202020204" pitchFamily="34" charset="0"/>
              </a:rPr>
              <a:t>地域住民の代表者等に対し提供しているサービス内容</a:t>
            </a:r>
            <a:r>
              <a:rPr kumimoji="0" lang="ja-JP" altLang="en-US" sz="2800" b="0" i="0" u="none" strike="noStrike" cap="none" normalizeH="0" baseline="0" dirty="0">
                <a:ln>
                  <a:noFill/>
                </a:ln>
                <a:solidFill>
                  <a:schemeClr val="tx1"/>
                </a:solidFill>
                <a:effectLst/>
                <a:latin typeface="Arial" panose="020B0604020202020204" pitchFamily="34" charset="0"/>
              </a:rPr>
              <a:t>や実績を</a:t>
            </a:r>
            <a:r>
              <a:rPr kumimoji="0" lang="ja-JP" altLang="ja-JP" sz="2800" b="0" i="0" u="none" strike="noStrike" cap="none" normalizeH="0" baseline="0" dirty="0">
                <a:ln>
                  <a:noFill/>
                </a:ln>
                <a:solidFill>
                  <a:schemeClr val="tx1"/>
                </a:solidFill>
                <a:effectLst/>
                <a:latin typeface="Arial" panose="020B0604020202020204" pitchFamily="34" charset="0"/>
              </a:rPr>
              <a:t>明らかにすることにより地域に開かれたサービスと</a:t>
            </a:r>
            <a:r>
              <a:rPr kumimoji="0" lang="ja-JP" altLang="en-US" sz="2800" b="0" i="0" u="none" strike="noStrike" cap="none" normalizeH="0" baseline="0" dirty="0">
                <a:ln>
                  <a:noFill/>
                </a:ln>
                <a:solidFill>
                  <a:schemeClr val="tx1"/>
                </a:solidFill>
                <a:effectLst/>
                <a:latin typeface="Arial" panose="020B0604020202020204" pitchFamily="34" charset="0"/>
              </a:rPr>
              <a:t>する。</a:t>
            </a:r>
            <a:endParaRPr kumimoji="0" lang="en-US" altLang="ja-JP"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ja-JP" altLang="en-US" sz="2800" dirty="0">
                <a:latin typeface="Arial" panose="020B0604020202020204" pitchFamily="34" charset="0"/>
              </a:rPr>
              <a:t>また</a:t>
            </a:r>
            <a:r>
              <a:rPr kumimoji="0" lang="ja-JP" altLang="ja-JP" sz="2800" b="0" i="0" u="none" strike="noStrike" cap="none" normalizeH="0" baseline="0" dirty="0">
                <a:ln>
                  <a:noFill/>
                </a:ln>
                <a:solidFill>
                  <a:schemeClr val="tx1"/>
                </a:solidFill>
                <a:effectLst/>
                <a:latin typeface="Arial" panose="020B0604020202020204" pitchFamily="34" charset="0"/>
              </a:rPr>
              <a:t>サービスの質の確保を図ること</a:t>
            </a:r>
            <a:r>
              <a:rPr kumimoji="0" lang="ja-JP" altLang="en-US" sz="2800" dirty="0">
                <a:latin typeface="Arial" panose="020B0604020202020204" pitchFamily="34" charset="0"/>
              </a:rPr>
              <a:t>及び</a:t>
            </a:r>
            <a:r>
              <a:rPr kumimoji="0" lang="ja-JP" altLang="ja-JP" sz="2800" b="0" i="0" u="none" strike="noStrike" cap="none" normalizeH="0" baseline="0" dirty="0">
                <a:ln>
                  <a:noFill/>
                </a:ln>
                <a:solidFill>
                  <a:schemeClr val="tx1"/>
                </a:solidFill>
                <a:effectLst/>
                <a:latin typeface="Arial" panose="020B0604020202020204" pitchFamily="34" charset="0"/>
              </a:rPr>
              <a:t>当該会議において地域における介護</a:t>
            </a:r>
            <a:r>
              <a:rPr kumimoji="0" lang="ja-JP" altLang="en-US" sz="2800" dirty="0">
                <a:latin typeface="Arial" panose="020B0604020202020204" pitchFamily="34" charset="0"/>
              </a:rPr>
              <a:t>・</a:t>
            </a:r>
            <a:r>
              <a:rPr kumimoji="0" lang="ja-JP" altLang="ja-JP" sz="2800" b="0" i="0" u="none" strike="noStrike" cap="none" normalizeH="0" baseline="0" dirty="0">
                <a:ln>
                  <a:noFill/>
                </a:ln>
                <a:solidFill>
                  <a:schemeClr val="tx1"/>
                </a:solidFill>
                <a:effectLst/>
                <a:latin typeface="Arial" panose="020B0604020202020204" pitchFamily="34" charset="0"/>
              </a:rPr>
              <a:t>医療に関する課題について関係者が情報共有を行い介護と医療の連携を図ることを目的としています。</a:t>
            </a:r>
            <a:endParaRPr kumimoji="0" lang="en-US" altLang="ja-JP"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ja-JP" sz="2800"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65734"/>
            <a:ext cx="10515600" cy="1325563"/>
          </a:xfrm>
        </p:spPr>
        <p:txBody>
          <a:bodyPr>
            <a:normAutofit/>
            <a:scene3d>
              <a:camera prst="orthographicFront"/>
              <a:lightRig rig="threePt" dir="t"/>
            </a:scene3d>
          </a:bodyPr>
          <a:lstStyle/>
          <a:p>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活動報告</a:t>
            </a: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kumimoji="1"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利用者の推移</a:t>
            </a:r>
            <a:endParaRPr kumimoji="1"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cxnSp>
        <p:nvCxnSpPr>
          <p:cNvPr id="7" name="直線コネクタ 6"/>
          <p:cNvCxnSpPr/>
          <p:nvPr/>
        </p:nvCxnSpPr>
        <p:spPr>
          <a:xfrm>
            <a:off x="757555" y="1460032"/>
            <a:ext cx="10250010" cy="25763"/>
          </a:xfrm>
          <a:prstGeom prst="line">
            <a:avLst/>
          </a:prstGeom>
        </p:spPr>
        <p:style>
          <a:lnRef idx="1">
            <a:schemeClr val="accent2"/>
          </a:lnRef>
          <a:fillRef idx="0">
            <a:schemeClr val="accent2"/>
          </a:fillRef>
          <a:effectRef idx="0">
            <a:schemeClr val="accent2"/>
          </a:effectRef>
          <a:fontRef idx="minor">
            <a:schemeClr val="tx1"/>
          </a:fontRef>
        </p:style>
      </p:cxnSp>
      <p:sp>
        <p:nvSpPr>
          <p:cNvPr id="6" name="テキスト ボックス 5"/>
          <p:cNvSpPr txBox="1"/>
          <p:nvPr/>
        </p:nvSpPr>
        <p:spPr>
          <a:xfrm>
            <a:off x="1093305" y="1591297"/>
            <a:ext cx="1620957" cy="523220"/>
          </a:xfrm>
          <a:prstGeom prst="rect">
            <a:avLst/>
          </a:prstGeom>
          <a:noFill/>
        </p:spPr>
        <p:txBody>
          <a:bodyPr wrap="none" rtlCol="0">
            <a:spAutoFit/>
          </a:bodyPr>
          <a:lstStyle/>
          <a:p>
            <a:r>
              <a:rPr lang="ja-JP" altLang="en-US" sz="2800" dirty="0"/>
              <a:t>利用者数</a:t>
            </a:r>
            <a:endParaRPr kumimoji="1" lang="ja-JP" altLang="en-US" sz="2800" dirty="0"/>
          </a:p>
        </p:txBody>
      </p:sp>
      <p:graphicFrame>
        <p:nvGraphicFramePr>
          <p:cNvPr id="10" name="表 10"/>
          <p:cNvGraphicFramePr>
            <a:graphicFrameLocks noGrp="1"/>
          </p:cNvGraphicFramePr>
          <p:nvPr>
            <p:ph idx="1"/>
          </p:nvPr>
        </p:nvGraphicFramePr>
        <p:xfrm>
          <a:off x="949960" y="2115185"/>
          <a:ext cx="9864725" cy="1045210"/>
        </p:xfrm>
        <a:graphic>
          <a:graphicData uri="http://schemas.openxmlformats.org/drawingml/2006/table">
            <a:tbl>
              <a:tblPr firstRow="1" bandRow="1">
                <a:tableStyleId>{5C22544A-7EE6-4342-B048-85BDC9FD1C3A}</a:tableStyleId>
              </a:tblPr>
              <a:tblGrid>
                <a:gridCol w="1972945"/>
                <a:gridCol w="1972945"/>
                <a:gridCol w="1972945"/>
                <a:gridCol w="1972945"/>
                <a:gridCol w="1972945"/>
              </a:tblGrid>
              <a:tr h="522605">
                <a:tc>
                  <a:txBody>
                    <a:bodyPr/>
                    <a:lstStyle/>
                    <a:p>
                      <a:pPr algn="ctr">
                        <a:lnSpc>
                          <a:spcPct val="150000"/>
                        </a:lnSpc>
                      </a:pPr>
                      <a:r>
                        <a:rPr kumimoji="1" lang="en-US" altLang="ja-JP" dirty="0"/>
                        <a:t>1</a:t>
                      </a:r>
                      <a:r>
                        <a:rPr kumimoji="1" lang="ja-JP" altLang="en-US" dirty="0"/>
                        <a:t>月</a:t>
                      </a:r>
                      <a:endParaRPr kumimoji="1" lang="ja-JP" altLang="en-US" dirty="0"/>
                    </a:p>
                  </a:txBody>
                  <a:tcPr/>
                </a:tc>
                <a:tc>
                  <a:txBody>
                    <a:bodyPr/>
                    <a:lstStyle/>
                    <a:p>
                      <a:pPr algn="ctr">
                        <a:lnSpc>
                          <a:spcPct val="150000"/>
                        </a:lnSpc>
                      </a:pPr>
                      <a:r>
                        <a:rPr kumimoji="1" lang="en-US" altLang="ja-JP" dirty="0"/>
                        <a:t>2</a:t>
                      </a:r>
                      <a:r>
                        <a:rPr kumimoji="1" lang="ja-JP" altLang="en-US" dirty="0"/>
                        <a:t>月</a:t>
                      </a:r>
                      <a:endParaRPr kumimoji="1" lang="ja-JP" altLang="en-US" dirty="0"/>
                    </a:p>
                  </a:txBody>
                  <a:tcPr/>
                </a:tc>
                <a:tc>
                  <a:txBody>
                    <a:bodyPr/>
                    <a:lstStyle/>
                    <a:p>
                      <a:pPr algn="ctr">
                        <a:lnSpc>
                          <a:spcPct val="150000"/>
                        </a:lnSpc>
                      </a:pPr>
                      <a:r>
                        <a:rPr kumimoji="1" lang="en-US" altLang="ja-JP" dirty="0"/>
                        <a:t>3</a:t>
                      </a:r>
                      <a:r>
                        <a:rPr kumimoji="1" lang="ja-JP" altLang="en-US" dirty="0"/>
                        <a:t>月</a:t>
                      </a:r>
                      <a:endParaRPr kumimoji="1" lang="ja-JP" altLang="en-US" dirty="0"/>
                    </a:p>
                  </a:txBody>
                  <a:tcPr/>
                </a:tc>
                <a:tc>
                  <a:txBody>
                    <a:bodyPr/>
                    <a:lstStyle/>
                    <a:p>
                      <a:pPr algn="ctr">
                        <a:lnSpc>
                          <a:spcPct val="150000"/>
                        </a:lnSpc>
                      </a:pPr>
                      <a:r>
                        <a:rPr kumimoji="1" lang="en-US" altLang="ja-JP" dirty="0"/>
                        <a:t>4</a:t>
                      </a:r>
                      <a:r>
                        <a:rPr kumimoji="1" lang="ja-JP" altLang="en-US" dirty="0"/>
                        <a:t>月</a:t>
                      </a:r>
                      <a:endParaRPr kumimoji="1" lang="ja-JP" altLang="en-US" dirty="0"/>
                    </a:p>
                  </a:txBody>
                  <a:tcPr/>
                </a:tc>
                <a:tc>
                  <a:txBody>
                    <a:bodyPr/>
                    <a:lstStyle/>
                    <a:p>
                      <a:pPr algn="ctr">
                        <a:lnSpc>
                          <a:spcPct val="150000"/>
                        </a:lnSpc>
                      </a:pPr>
                      <a:r>
                        <a:rPr kumimoji="1" lang="en-US" altLang="ja-JP" dirty="0"/>
                        <a:t>5</a:t>
                      </a:r>
                      <a:r>
                        <a:rPr kumimoji="1" lang="ja-JP" altLang="en-US" dirty="0"/>
                        <a:t>月</a:t>
                      </a:r>
                      <a:endParaRPr kumimoji="1" lang="ja-JP" altLang="en-US" dirty="0"/>
                    </a:p>
                  </a:txBody>
                  <a:tcPr/>
                </a:tc>
              </a:tr>
              <a:tr h="522605">
                <a:tc>
                  <a:txBody>
                    <a:bodyPr/>
                    <a:lstStyle/>
                    <a:p>
                      <a:pPr algn="ctr">
                        <a:lnSpc>
                          <a:spcPct val="150000"/>
                        </a:lnSpc>
                      </a:pPr>
                      <a:r>
                        <a:rPr kumimoji="1" lang="en-US" altLang="ja-JP" dirty="0"/>
                        <a:t>14</a:t>
                      </a:r>
                      <a:r>
                        <a:rPr kumimoji="1" lang="ja-JP" altLang="en-US" dirty="0"/>
                        <a:t>名</a:t>
                      </a:r>
                      <a:endParaRPr kumimoji="1" lang="ja-JP" altLang="en-US" dirty="0"/>
                    </a:p>
                  </a:txBody>
                  <a:tcPr/>
                </a:tc>
                <a:tc>
                  <a:txBody>
                    <a:bodyPr/>
                    <a:lstStyle/>
                    <a:p>
                      <a:pPr algn="ctr">
                        <a:lnSpc>
                          <a:spcPct val="150000"/>
                        </a:lnSpc>
                      </a:pPr>
                      <a:r>
                        <a:rPr kumimoji="1" lang="en-US" altLang="ja-JP" dirty="0"/>
                        <a:t>16</a:t>
                      </a:r>
                      <a:r>
                        <a:rPr kumimoji="1" lang="ja-JP" altLang="en-US" dirty="0"/>
                        <a:t>名</a:t>
                      </a:r>
                      <a:endParaRPr kumimoji="1" lang="ja-JP" altLang="en-US" dirty="0"/>
                    </a:p>
                  </a:txBody>
                  <a:tcPr/>
                </a:tc>
                <a:tc>
                  <a:txBody>
                    <a:bodyPr/>
                    <a:lstStyle/>
                    <a:p>
                      <a:pPr algn="ctr">
                        <a:lnSpc>
                          <a:spcPct val="150000"/>
                        </a:lnSpc>
                      </a:pPr>
                      <a:r>
                        <a:rPr kumimoji="1" lang="en-US" altLang="ja-JP" dirty="0"/>
                        <a:t>17</a:t>
                      </a:r>
                      <a:r>
                        <a:rPr kumimoji="1" lang="ja-JP" altLang="en-US" dirty="0"/>
                        <a:t>名</a:t>
                      </a:r>
                      <a:endParaRPr kumimoji="1" lang="ja-JP" altLang="en-US" dirty="0"/>
                    </a:p>
                  </a:txBody>
                  <a:tcPr/>
                </a:tc>
                <a:tc>
                  <a:txBody>
                    <a:bodyPr/>
                    <a:lstStyle/>
                    <a:p>
                      <a:pPr algn="ctr">
                        <a:lnSpc>
                          <a:spcPct val="150000"/>
                        </a:lnSpc>
                      </a:pPr>
                      <a:r>
                        <a:rPr kumimoji="1" lang="en-US" altLang="ja-JP" dirty="0"/>
                        <a:t>15</a:t>
                      </a:r>
                      <a:r>
                        <a:rPr kumimoji="1" lang="ja-JP" altLang="en-US" dirty="0"/>
                        <a:t>名</a:t>
                      </a:r>
                      <a:endParaRPr kumimoji="1" lang="ja-JP" altLang="en-US" dirty="0"/>
                    </a:p>
                  </a:txBody>
                  <a:tcPr/>
                </a:tc>
                <a:tc>
                  <a:txBody>
                    <a:bodyPr/>
                    <a:lstStyle/>
                    <a:p>
                      <a:pPr algn="ctr">
                        <a:lnSpc>
                          <a:spcPct val="150000"/>
                        </a:lnSpc>
                      </a:pPr>
                      <a:r>
                        <a:rPr kumimoji="1" lang="en-US" altLang="ja-JP" dirty="0"/>
                        <a:t>13</a:t>
                      </a:r>
                      <a:r>
                        <a:rPr kumimoji="1" lang="ja-JP" altLang="en-US" dirty="0"/>
                        <a:t>名</a:t>
                      </a:r>
                      <a:endParaRPr kumimoji="1" lang="ja-JP" altLang="en-US" dirty="0"/>
                    </a:p>
                  </a:txBody>
                  <a:tcPr/>
                </a:tc>
              </a:tr>
            </a:tbl>
          </a:graphicData>
        </a:graphic>
      </p:graphicFrame>
      <p:graphicFrame>
        <p:nvGraphicFramePr>
          <p:cNvPr id="11" name="表 4"/>
          <p:cNvGraphicFramePr/>
          <p:nvPr/>
        </p:nvGraphicFramePr>
        <p:xfrm>
          <a:off x="949960" y="3505200"/>
          <a:ext cx="9865360" cy="2622550"/>
        </p:xfrm>
        <a:graphic>
          <a:graphicData uri="http://schemas.openxmlformats.org/drawingml/2006/table">
            <a:tbl>
              <a:tblPr firstRow="1" bandRow="1">
                <a:tableStyleId>{5C22544A-7EE6-4342-B048-85BDC9FD1C3A}</a:tableStyleId>
              </a:tblPr>
              <a:tblGrid>
                <a:gridCol w="991870"/>
                <a:gridCol w="1752600"/>
                <a:gridCol w="1818640"/>
                <a:gridCol w="1789430"/>
                <a:gridCol w="1800860"/>
                <a:gridCol w="1711960"/>
              </a:tblGrid>
              <a:tr h="524510">
                <a:tc>
                  <a:txBody>
                    <a:bodyPr/>
                    <a:lstStyle/>
                    <a:p>
                      <a:pPr algn="ctr">
                        <a:lnSpc>
                          <a:spcPct val="150000"/>
                        </a:lnSpc>
                      </a:pPr>
                      <a:r>
                        <a:rPr kumimoji="1" lang="ja-JP" altLang="en-US" b="0" dirty="0">
                          <a:solidFill>
                            <a:schemeClr val="tx1"/>
                          </a:solidFill>
                        </a:rPr>
                        <a:t>介護１</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b="0" dirty="0">
                          <a:solidFill>
                            <a:schemeClr val="tx1"/>
                          </a:solidFill>
                          <a:sym typeface="+mn-ea"/>
                        </a:rPr>
                        <a:t>0</a:t>
                      </a:r>
                      <a:r>
                        <a:rPr lang="ja-JP" altLang="en-US" sz="1800" b="0" dirty="0">
                          <a:solidFill>
                            <a:schemeClr val="tx1"/>
                          </a:solidFill>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b="0" dirty="0">
                          <a:solidFill>
                            <a:schemeClr val="tx1"/>
                          </a:solidFill>
                          <a:sym typeface="+mn-ea"/>
                        </a:rPr>
                        <a:t>0</a:t>
                      </a:r>
                      <a:r>
                        <a:rPr lang="ja-JP" altLang="en-US" sz="1800" b="0" dirty="0">
                          <a:solidFill>
                            <a:schemeClr val="tx1"/>
                          </a:solidFill>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b="0" dirty="0">
                          <a:solidFill>
                            <a:schemeClr val="tx1"/>
                          </a:solidFill>
                          <a:sym typeface="+mn-ea"/>
                        </a:rPr>
                        <a:t>0</a:t>
                      </a:r>
                      <a:r>
                        <a:rPr lang="ja-JP" altLang="en-US" sz="1800" b="0" dirty="0">
                          <a:solidFill>
                            <a:schemeClr val="tx1"/>
                          </a:solidFill>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b="0" dirty="0">
                          <a:solidFill>
                            <a:schemeClr val="tx1"/>
                          </a:solidFill>
                          <a:sym typeface="+mn-ea"/>
                        </a:rPr>
                        <a:t>0</a:t>
                      </a:r>
                      <a:r>
                        <a:rPr lang="ja-JP" altLang="en-US" sz="1800" b="0" dirty="0">
                          <a:solidFill>
                            <a:schemeClr val="tx1"/>
                          </a:solidFill>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b="0" dirty="0">
                          <a:solidFill>
                            <a:schemeClr val="tx1"/>
                          </a:solidFill>
                          <a:sym typeface="+mn-ea"/>
                        </a:rPr>
                        <a:t>0</a:t>
                      </a:r>
                      <a:r>
                        <a:rPr lang="ja-JP" altLang="en-US" sz="1800" b="0" dirty="0">
                          <a:solidFill>
                            <a:schemeClr val="tx1"/>
                          </a:solidFill>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524510">
                <a:tc>
                  <a:txBody>
                    <a:bodyPr/>
                    <a:lstStyle/>
                    <a:p>
                      <a:pPr algn="ctr">
                        <a:lnSpc>
                          <a:spcPct val="150000"/>
                        </a:lnSpc>
                      </a:pPr>
                      <a:r>
                        <a:rPr kumimoji="1" lang="ja-JP" altLang="en-US" dirty="0"/>
                        <a:t>介護２</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3</a:t>
                      </a:r>
                      <a:r>
                        <a:rPr lang="ja-JP" altLang="en-US" sz="1800" dirty="0">
                          <a:sym typeface="+mn-ea"/>
                        </a:rPr>
                        <a:t>名</a:t>
                      </a:r>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1</a:t>
                      </a:r>
                      <a:r>
                        <a:rPr lang="ja-JP" altLang="en-US" sz="1800" dirty="0">
                          <a:sym typeface="+mn-ea"/>
                        </a:rPr>
                        <a:t>名</a:t>
                      </a:r>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2</a:t>
                      </a:r>
                      <a:r>
                        <a:rPr lang="ja-JP" altLang="en-US" sz="1800" dirty="0">
                          <a:sym typeface="+mn-ea"/>
                        </a:rPr>
                        <a:t>名</a:t>
                      </a:r>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2</a:t>
                      </a:r>
                      <a:r>
                        <a:rPr lang="ja-JP" altLang="en-US" sz="1800" dirty="0">
                          <a:sym typeface="+mn-ea"/>
                        </a:rPr>
                        <a:t>名</a:t>
                      </a:r>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2</a:t>
                      </a:r>
                      <a:r>
                        <a:rPr lang="ja-JP" altLang="en-US" sz="1800" dirty="0">
                          <a:sym typeface="+mn-ea"/>
                        </a:rPr>
                        <a:t>名</a:t>
                      </a:r>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524510">
                <a:tc>
                  <a:txBody>
                    <a:bodyPr/>
                    <a:lstStyle/>
                    <a:p>
                      <a:pPr algn="ctr">
                        <a:lnSpc>
                          <a:spcPct val="150000"/>
                        </a:lnSpc>
                      </a:pPr>
                      <a:r>
                        <a:rPr kumimoji="1" lang="ja-JP" altLang="en-US" dirty="0"/>
                        <a:t>介護３</a:t>
                      </a:r>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3</a:t>
                      </a:r>
                      <a:r>
                        <a:rPr lang="ja-JP" altLang="en-US" sz="1800" dirty="0">
                          <a:sym typeface="+mn-ea"/>
                        </a:rPr>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3</a:t>
                      </a:r>
                      <a:r>
                        <a:rPr lang="ja-JP" altLang="en-US" sz="1800" dirty="0">
                          <a:sym typeface="+mn-ea"/>
                        </a:rPr>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5</a:t>
                      </a:r>
                      <a:r>
                        <a:rPr lang="ja-JP" altLang="en-US" sz="1800" dirty="0">
                          <a:sym typeface="+mn-ea"/>
                        </a:rPr>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4</a:t>
                      </a:r>
                      <a:r>
                        <a:rPr lang="ja-JP" altLang="en-US" sz="1800" dirty="0">
                          <a:sym typeface="+mn-ea"/>
                        </a:rPr>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2</a:t>
                      </a:r>
                      <a:r>
                        <a:rPr lang="ja-JP" altLang="en-US" sz="1800" dirty="0">
                          <a:sym typeface="+mn-ea"/>
                        </a:rPr>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524510">
                <a:tc>
                  <a:txBody>
                    <a:bodyPr/>
                    <a:lstStyle/>
                    <a:p>
                      <a:pPr algn="ctr">
                        <a:lnSpc>
                          <a:spcPct val="150000"/>
                        </a:lnSpc>
                      </a:pPr>
                      <a:r>
                        <a:rPr kumimoji="1" lang="ja-JP" altLang="en-US" dirty="0"/>
                        <a:t>介護４</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kumimoji="1" lang="en-US" altLang="ja-JP" dirty="0"/>
                        <a:t>5</a:t>
                      </a:r>
                      <a:r>
                        <a:rPr kumimoji="1" lang="ja-JP" altLang="en-US" dirty="0"/>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kumimoji="1" lang="en-US" altLang="ja-JP" dirty="0"/>
                        <a:t>9</a:t>
                      </a:r>
                      <a:r>
                        <a:rPr kumimoji="1" lang="ja-JP" altLang="en-US" dirty="0"/>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kumimoji="1" lang="en-US" altLang="ja-JP" dirty="0"/>
                        <a:t>8</a:t>
                      </a:r>
                      <a:r>
                        <a:rPr kumimoji="1" lang="ja-JP" altLang="en-US" dirty="0"/>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kumimoji="1" lang="en-US" altLang="ja-JP" dirty="0"/>
                        <a:t>7</a:t>
                      </a:r>
                      <a:r>
                        <a:rPr kumimoji="1" lang="ja-JP" altLang="en-US" dirty="0"/>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kumimoji="1" lang="en-US" altLang="ja-JP" dirty="0"/>
                        <a:t>7</a:t>
                      </a:r>
                      <a:r>
                        <a:rPr kumimoji="1" lang="ja-JP" altLang="en-US" dirty="0"/>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524510">
                <a:tc>
                  <a:txBody>
                    <a:bodyPr/>
                    <a:lstStyle/>
                    <a:p>
                      <a:pPr algn="ctr">
                        <a:lnSpc>
                          <a:spcPct val="150000"/>
                        </a:lnSpc>
                      </a:pPr>
                      <a:r>
                        <a:rPr kumimoji="1" lang="ja-JP" altLang="en-US" dirty="0"/>
                        <a:t>介護５</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kumimoji="1" lang="en-US" altLang="ja-JP" dirty="0"/>
                        <a:t>3</a:t>
                      </a:r>
                      <a:r>
                        <a:rPr kumimoji="1" lang="ja-JP" altLang="en-US" dirty="0"/>
                        <a:t>名</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3</a:t>
                      </a:r>
                      <a:r>
                        <a:rPr lang="ja-JP" altLang="en-US" sz="1800" dirty="0">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olidFill>
                            <a:schemeClr val="tx1"/>
                          </a:solidFill>
                          <a:sym typeface="+mn-ea"/>
                        </a:rPr>
                        <a:t>2</a:t>
                      </a:r>
                      <a:r>
                        <a:rPr lang="ja-JP" altLang="en-US" sz="1800" dirty="0">
                          <a:solidFill>
                            <a:schemeClr val="tx1"/>
                          </a:solidFill>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2</a:t>
                      </a:r>
                      <a:r>
                        <a:rPr lang="ja-JP" altLang="en-US" sz="1800" dirty="0">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50000"/>
                        </a:lnSpc>
                      </a:pPr>
                      <a:r>
                        <a:rPr lang="en-US" altLang="ja-JP" sz="1800" dirty="0">
                          <a:sym typeface="+mn-ea"/>
                        </a:rPr>
                        <a:t>2</a:t>
                      </a:r>
                      <a:r>
                        <a:rPr lang="ja-JP" altLang="en-US" sz="1800" dirty="0">
                          <a:sym typeface="+mn-ea"/>
                        </a:rPr>
                        <a:t>名</a:t>
                      </a:r>
                      <a:endParaRPr kumimoji="1" lang="ja-JP"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69620" y="-63831"/>
            <a:ext cx="10515600" cy="1325563"/>
          </a:xfrm>
        </p:spPr>
        <p:txBody>
          <a:bodyPr>
            <a:normAutofit/>
            <a:scene3d>
              <a:camera prst="orthographicFront"/>
              <a:lightRig rig="threePt" dir="t"/>
            </a:scene3d>
          </a:bodyPr>
          <a:lstStyle/>
          <a:p>
            <a:pPr algn="ct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活動報告</a:t>
            </a: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a:t>
            </a:r>
            <a:r>
              <a:rPr kumimoji="1"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訪問回数</a:t>
            </a:r>
            <a:endParaRPr kumimoji="1"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cxnSp>
        <p:nvCxnSpPr>
          <p:cNvPr id="7" name="直線コネクタ 6"/>
          <p:cNvCxnSpPr/>
          <p:nvPr/>
        </p:nvCxnSpPr>
        <p:spPr>
          <a:xfrm flipV="1">
            <a:off x="805180" y="1084537"/>
            <a:ext cx="10329909" cy="18624"/>
          </a:xfrm>
          <a:prstGeom prst="line">
            <a:avLst/>
          </a:prstGeom>
        </p:spPr>
        <p:style>
          <a:lnRef idx="1">
            <a:schemeClr val="accent2"/>
          </a:lnRef>
          <a:fillRef idx="0">
            <a:schemeClr val="accent2"/>
          </a:fillRef>
          <a:effectRef idx="0">
            <a:schemeClr val="accent2"/>
          </a:effectRef>
          <a:fontRef idx="minor">
            <a:schemeClr val="tx1"/>
          </a:fontRef>
        </p:style>
      </p:cxnSp>
      <p:sp>
        <p:nvSpPr>
          <p:cNvPr id="6" name="テキスト ボックス 5"/>
          <p:cNvSpPr txBox="1"/>
          <p:nvPr/>
        </p:nvSpPr>
        <p:spPr>
          <a:xfrm>
            <a:off x="979639" y="1102982"/>
            <a:ext cx="3438055" cy="523220"/>
          </a:xfrm>
          <a:prstGeom prst="rect">
            <a:avLst/>
          </a:prstGeom>
          <a:noFill/>
        </p:spPr>
        <p:txBody>
          <a:bodyPr wrap="square" rtlCol="0">
            <a:spAutoFit/>
          </a:bodyPr>
          <a:lstStyle/>
          <a:p>
            <a:r>
              <a:rPr kumimoji="1" lang="ja-JP" altLang="en-US" sz="2800" dirty="0"/>
              <a:t>定期訪問回数</a:t>
            </a:r>
            <a:endParaRPr kumimoji="1" lang="ja-JP" altLang="en-US" sz="2800" dirty="0"/>
          </a:p>
        </p:txBody>
      </p:sp>
      <p:graphicFrame>
        <p:nvGraphicFramePr>
          <p:cNvPr id="10" name="表 10"/>
          <p:cNvGraphicFramePr>
            <a:graphicFrameLocks noGrp="1"/>
          </p:cNvGraphicFramePr>
          <p:nvPr>
            <p:ph idx="1"/>
          </p:nvPr>
        </p:nvGraphicFramePr>
        <p:xfrm>
          <a:off x="824865" y="1626235"/>
          <a:ext cx="10290175" cy="1005840"/>
        </p:xfrm>
        <a:graphic>
          <a:graphicData uri="http://schemas.openxmlformats.org/drawingml/2006/table">
            <a:tbl>
              <a:tblPr firstRow="1" bandRow="1">
                <a:tableStyleId>{5C22544A-7EE6-4342-B048-85BDC9FD1C3A}</a:tableStyleId>
              </a:tblPr>
              <a:tblGrid>
                <a:gridCol w="2058035"/>
                <a:gridCol w="2058035"/>
                <a:gridCol w="2058035"/>
                <a:gridCol w="2058035"/>
                <a:gridCol w="2058035"/>
              </a:tblGrid>
              <a:tr h="502920">
                <a:tc>
                  <a:txBody>
                    <a:bodyPr/>
                    <a:lstStyle/>
                    <a:p>
                      <a:pPr algn="ctr">
                        <a:lnSpc>
                          <a:spcPct val="150000"/>
                        </a:lnSpc>
                      </a:pPr>
                      <a:r>
                        <a:rPr kumimoji="1" lang="en-US" altLang="ja-JP" dirty="0"/>
                        <a:t>1</a:t>
                      </a:r>
                      <a:r>
                        <a:rPr kumimoji="1" lang="ja-JP" altLang="en-US" dirty="0"/>
                        <a:t>月</a:t>
                      </a:r>
                      <a:endParaRPr kumimoji="1" lang="ja-JP" altLang="en-US" dirty="0"/>
                    </a:p>
                  </a:txBody>
                  <a:tcPr/>
                </a:tc>
                <a:tc>
                  <a:txBody>
                    <a:bodyPr/>
                    <a:lstStyle/>
                    <a:p>
                      <a:pPr algn="ctr">
                        <a:lnSpc>
                          <a:spcPct val="150000"/>
                        </a:lnSpc>
                      </a:pPr>
                      <a:r>
                        <a:rPr kumimoji="1" lang="en-US" altLang="ja-JP" dirty="0"/>
                        <a:t>2</a:t>
                      </a:r>
                      <a:r>
                        <a:rPr kumimoji="1" lang="ja-JP" altLang="en-US" dirty="0"/>
                        <a:t>月</a:t>
                      </a:r>
                      <a:endParaRPr kumimoji="1" lang="ja-JP" altLang="en-US" dirty="0"/>
                    </a:p>
                  </a:txBody>
                  <a:tcPr/>
                </a:tc>
                <a:tc>
                  <a:txBody>
                    <a:bodyPr/>
                    <a:lstStyle/>
                    <a:p>
                      <a:pPr algn="ctr">
                        <a:lnSpc>
                          <a:spcPct val="150000"/>
                        </a:lnSpc>
                      </a:pPr>
                      <a:r>
                        <a:rPr kumimoji="1" lang="en-US" altLang="ja-JP" dirty="0"/>
                        <a:t>3</a:t>
                      </a:r>
                      <a:r>
                        <a:rPr kumimoji="1" lang="ja-JP" altLang="en-US" dirty="0"/>
                        <a:t>月</a:t>
                      </a:r>
                      <a:endParaRPr kumimoji="1" lang="ja-JP" altLang="en-US" dirty="0"/>
                    </a:p>
                  </a:txBody>
                  <a:tcPr/>
                </a:tc>
                <a:tc>
                  <a:txBody>
                    <a:bodyPr/>
                    <a:lstStyle/>
                    <a:p>
                      <a:pPr algn="ctr">
                        <a:lnSpc>
                          <a:spcPct val="150000"/>
                        </a:lnSpc>
                      </a:pPr>
                      <a:r>
                        <a:rPr kumimoji="1" lang="en-US" altLang="ja-JP" dirty="0"/>
                        <a:t>4</a:t>
                      </a:r>
                      <a:r>
                        <a:rPr kumimoji="1" lang="ja-JP" altLang="en-US" dirty="0"/>
                        <a:t>月</a:t>
                      </a:r>
                      <a:endParaRPr kumimoji="1" lang="ja-JP" altLang="en-US" dirty="0"/>
                    </a:p>
                  </a:txBody>
                  <a:tcPr/>
                </a:tc>
                <a:tc>
                  <a:txBody>
                    <a:bodyPr/>
                    <a:lstStyle/>
                    <a:p>
                      <a:pPr algn="ctr">
                        <a:lnSpc>
                          <a:spcPct val="150000"/>
                        </a:lnSpc>
                      </a:pPr>
                      <a:r>
                        <a:rPr kumimoji="1" lang="en-US" altLang="ja-JP" dirty="0"/>
                        <a:t>5</a:t>
                      </a:r>
                      <a:r>
                        <a:rPr kumimoji="1" lang="ja-JP" altLang="en-US" dirty="0"/>
                        <a:t>月</a:t>
                      </a:r>
                      <a:endParaRPr kumimoji="1" lang="ja-JP" altLang="en-US" dirty="0"/>
                    </a:p>
                  </a:txBody>
                  <a:tcPr/>
                </a:tc>
              </a:tr>
              <a:tr h="502920">
                <a:tc>
                  <a:txBody>
                    <a:bodyPr/>
                    <a:lstStyle/>
                    <a:p>
                      <a:pPr algn="ctr">
                        <a:lnSpc>
                          <a:spcPct val="150000"/>
                        </a:lnSpc>
                      </a:pPr>
                      <a:r>
                        <a:rPr kumimoji="1" lang="en-US" altLang="ja-JP" dirty="0"/>
                        <a:t>1213</a:t>
                      </a:r>
                      <a:r>
                        <a:rPr kumimoji="1" lang="ja-JP" altLang="en-US" dirty="0"/>
                        <a:t>回</a:t>
                      </a:r>
                      <a:endParaRPr kumimoji="1" lang="en-US" altLang="ja-JP" dirty="0"/>
                    </a:p>
                  </a:txBody>
                  <a:tcPr/>
                </a:tc>
                <a:tc>
                  <a:txBody>
                    <a:bodyPr/>
                    <a:lstStyle/>
                    <a:p>
                      <a:pPr algn="ctr">
                        <a:lnSpc>
                          <a:spcPct val="150000"/>
                        </a:lnSpc>
                      </a:pPr>
                      <a:r>
                        <a:rPr kumimoji="1" lang="en-US" altLang="ja-JP" dirty="0"/>
                        <a:t>1123</a:t>
                      </a:r>
                      <a:r>
                        <a:rPr kumimoji="1" lang="ja-JP" altLang="en-US" dirty="0"/>
                        <a:t>回</a:t>
                      </a:r>
                      <a:endParaRPr kumimoji="1" lang="ja-JP" altLang="en-US" dirty="0"/>
                    </a:p>
                  </a:txBody>
                  <a:tcPr/>
                </a:tc>
                <a:tc>
                  <a:txBody>
                    <a:bodyPr/>
                    <a:lstStyle/>
                    <a:p>
                      <a:pPr algn="ctr">
                        <a:lnSpc>
                          <a:spcPct val="150000"/>
                        </a:lnSpc>
                      </a:pPr>
                      <a:r>
                        <a:rPr kumimoji="1" lang="en-US" altLang="ja-JP" dirty="0"/>
                        <a:t>1386</a:t>
                      </a:r>
                      <a:r>
                        <a:rPr kumimoji="1" lang="ja-JP" altLang="en-US" dirty="0"/>
                        <a:t>回</a:t>
                      </a:r>
                      <a:endParaRPr kumimoji="1" lang="ja-JP" altLang="en-US" dirty="0"/>
                    </a:p>
                  </a:txBody>
                  <a:tcPr/>
                </a:tc>
                <a:tc>
                  <a:txBody>
                    <a:bodyPr/>
                    <a:lstStyle/>
                    <a:p>
                      <a:pPr algn="ctr">
                        <a:lnSpc>
                          <a:spcPct val="150000"/>
                        </a:lnSpc>
                      </a:pPr>
                      <a:r>
                        <a:rPr kumimoji="1" lang="en-US" altLang="ja-JP" dirty="0"/>
                        <a:t>1309</a:t>
                      </a:r>
                      <a:r>
                        <a:rPr kumimoji="1" lang="ja-JP" altLang="en-US" dirty="0"/>
                        <a:t>回</a:t>
                      </a:r>
                      <a:endParaRPr kumimoji="1" lang="ja-JP" altLang="en-US" dirty="0"/>
                    </a:p>
                  </a:txBody>
                  <a:tcPr/>
                </a:tc>
                <a:tc>
                  <a:txBody>
                    <a:bodyPr/>
                    <a:lstStyle/>
                    <a:p>
                      <a:pPr algn="ctr">
                        <a:lnSpc>
                          <a:spcPct val="150000"/>
                        </a:lnSpc>
                      </a:pPr>
                      <a:r>
                        <a:rPr kumimoji="1" lang="en-US" altLang="ja-JP" dirty="0"/>
                        <a:t>1285</a:t>
                      </a:r>
                      <a:r>
                        <a:rPr kumimoji="1" lang="ja-JP" altLang="en-US" dirty="0"/>
                        <a:t>回</a:t>
                      </a:r>
                      <a:endParaRPr kumimoji="1" lang="ja-JP" altLang="en-US" dirty="0"/>
                    </a:p>
                  </a:txBody>
                  <a:tcPr/>
                </a:tc>
              </a:tr>
            </a:tbl>
          </a:graphicData>
        </a:graphic>
      </p:graphicFrame>
      <p:graphicFrame>
        <p:nvGraphicFramePr>
          <p:cNvPr id="3" name="表 10"/>
          <p:cNvGraphicFramePr/>
          <p:nvPr/>
        </p:nvGraphicFramePr>
        <p:xfrm>
          <a:off x="824865" y="4302125"/>
          <a:ext cx="10402570" cy="994410"/>
        </p:xfrm>
        <a:graphic>
          <a:graphicData uri="http://schemas.openxmlformats.org/drawingml/2006/table">
            <a:tbl>
              <a:tblPr firstRow="1" bandRow="1">
                <a:tableStyleId>{5C22544A-7EE6-4342-B048-85BDC9FD1C3A}</a:tableStyleId>
              </a:tblPr>
              <a:tblGrid>
                <a:gridCol w="2080260"/>
                <a:gridCol w="2094865"/>
                <a:gridCol w="2066290"/>
                <a:gridCol w="2080895"/>
                <a:gridCol w="2080260"/>
              </a:tblGrid>
              <a:tr h="502920">
                <a:tc>
                  <a:txBody>
                    <a:bodyPr/>
                    <a:lstStyle/>
                    <a:p>
                      <a:pPr algn="ctr">
                        <a:lnSpc>
                          <a:spcPct val="150000"/>
                        </a:lnSpc>
                      </a:pPr>
                      <a:r>
                        <a:rPr kumimoji="1" lang="en-US" altLang="ja-JP" dirty="0"/>
                        <a:t>1</a:t>
                      </a:r>
                      <a:r>
                        <a:rPr kumimoji="1" lang="ja-JP" altLang="en-US" dirty="0"/>
                        <a:t>月</a:t>
                      </a:r>
                      <a:endParaRPr kumimoji="1" lang="ja-JP" altLang="en-US" dirty="0"/>
                    </a:p>
                  </a:txBody>
                  <a:tcPr/>
                </a:tc>
                <a:tc>
                  <a:txBody>
                    <a:bodyPr/>
                    <a:lstStyle/>
                    <a:p>
                      <a:pPr algn="ctr">
                        <a:lnSpc>
                          <a:spcPct val="150000"/>
                        </a:lnSpc>
                      </a:pPr>
                      <a:r>
                        <a:rPr kumimoji="1" lang="en-US" altLang="ja-JP" dirty="0"/>
                        <a:t>2</a:t>
                      </a:r>
                      <a:r>
                        <a:rPr kumimoji="1" lang="ja-JP" altLang="en-US" dirty="0"/>
                        <a:t>月</a:t>
                      </a:r>
                      <a:endParaRPr kumimoji="1" lang="ja-JP" altLang="en-US" dirty="0"/>
                    </a:p>
                  </a:txBody>
                  <a:tcPr/>
                </a:tc>
                <a:tc>
                  <a:txBody>
                    <a:bodyPr/>
                    <a:lstStyle/>
                    <a:p>
                      <a:pPr algn="ctr">
                        <a:lnSpc>
                          <a:spcPct val="150000"/>
                        </a:lnSpc>
                      </a:pPr>
                      <a:r>
                        <a:rPr kumimoji="1" lang="en-US" altLang="ja-JP" dirty="0"/>
                        <a:t>3</a:t>
                      </a:r>
                      <a:r>
                        <a:rPr kumimoji="1" lang="ja-JP" altLang="en-US" dirty="0"/>
                        <a:t>月</a:t>
                      </a:r>
                      <a:endParaRPr kumimoji="1" lang="ja-JP" altLang="en-US" dirty="0"/>
                    </a:p>
                  </a:txBody>
                  <a:tcPr/>
                </a:tc>
                <a:tc>
                  <a:txBody>
                    <a:bodyPr/>
                    <a:lstStyle/>
                    <a:p>
                      <a:pPr algn="ctr">
                        <a:lnSpc>
                          <a:spcPct val="150000"/>
                        </a:lnSpc>
                      </a:pPr>
                      <a:r>
                        <a:rPr kumimoji="1" lang="en-US" altLang="ja-JP" dirty="0"/>
                        <a:t>4</a:t>
                      </a:r>
                      <a:r>
                        <a:rPr kumimoji="1" lang="ja-JP" altLang="en-US" dirty="0"/>
                        <a:t>月</a:t>
                      </a:r>
                      <a:endParaRPr kumimoji="1" lang="ja-JP" altLang="en-US" dirty="0"/>
                    </a:p>
                  </a:txBody>
                  <a:tcPr/>
                </a:tc>
                <a:tc>
                  <a:txBody>
                    <a:bodyPr/>
                    <a:lstStyle/>
                    <a:p>
                      <a:pPr algn="ctr">
                        <a:lnSpc>
                          <a:spcPct val="150000"/>
                        </a:lnSpc>
                      </a:pPr>
                      <a:r>
                        <a:rPr kumimoji="1" lang="en-US" altLang="ja-JP" dirty="0"/>
                        <a:t>5</a:t>
                      </a:r>
                      <a:r>
                        <a:rPr kumimoji="1" lang="ja-JP" altLang="en-US" dirty="0"/>
                        <a:t>月</a:t>
                      </a:r>
                      <a:endParaRPr kumimoji="1" lang="ja-JP" altLang="en-US" dirty="0"/>
                    </a:p>
                  </a:txBody>
                  <a:tcPr/>
                </a:tc>
              </a:tr>
              <a:tr h="491490">
                <a:tc>
                  <a:txBody>
                    <a:bodyPr/>
                    <a:lstStyle/>
                    <a:p>
                      <a:pPr algn="ctr">
                        <a:lnSpc>
                          <a:spcPct val="150000"/>
                        </a:lnSpc>
                      </a:pPr>
                      <a:r>
                        <a:rPr kumimoji="1" lang="en-US" altLang="ja-JP" dirty="0"/>
                        <a:t>10</a:t>
                      </a:r>
                      <a:r>
                        <a:rPr kumimoji="1" lang="ja-JP" altLang="en-US" dirty="0"/>
                        <a:t>回</a:t>
                      </a:r>
                      <a:endParaRPr kumimoji="1" lang="en-US" altLang="ja-JP" dirty="0"/>
                    </a:p>
                  </a:txBody>
                  <a:tcPr/>
                </a:tc>
                <a:tc>
                  <a:txBody>
                    <a:bodyPr/>
                    <a:lstStyle/>
                    <a:p>
                      <a:pPr algn="ctr">
                        <a:lnSpc>
                          <a:spcPct val="150000"/>
                        </a:lnSpc>
                      </a:pPr>
                      <a:r>
                        <a:rPr kumimoji="1" lang="en-US" altLang="ja-JP" dirty="0"/>
                        <a:t>13</a:t>
                      </a:r>
                      <a:r>
                        <a:rPr kumimoji="1" lang="ja-JP" altLang="en-US" dirty="0"/>
                        <a:t>回</a:t>
                      </a:r>
                      <a:endParaRPr kumimoji="1" lang="ja-JP" altLang="en-US" dirty="0"/>
                    </a:p>
                  </a:txBody>
                  <a:tcPr/>
                </a:tc>
                <a:tc>
                  <a:txBody>
                    <a:bodyPr/>
                    <a:lstStyle/>
                    <a:p>
                      <a:pPr algn="ctr">
                        <a:lnSpc>
                          <a:spcPct val="150000"/>
                        </a:lnSpc>
                      </a:pPr>
                      <a:r>
                        <a:rPr kumimoji="1" lang="en-US" altLang="ja-JP" dirty="0"/>
                        <a:t>5</a:t>
                      </a:r>
                      <a:r>
                        <a:rPr kumimoji="1" lang="ja-JP" altLang="en-US" dirty="0"/>
                        <a:t>回</a:t>
                      </a:r>
                      <a:endParaRPr kumimoji="1" lang="ja-JP" altLang="en-US" dirty="0"/>
                    </a:p>
                  </a:txBody>
                  <a:tcPr/>
                </a:tc>
                <a:tc>
                  <a:txBody>
                    <a:bodyPr/>
                    <a:lstStyle/>
                    <a:p>
                      <a:pPr algn="ctr">
                        <a:lnSpc>
                          <a:spcPct val="150000"/>
                        </a:lnSpc>
                      </a:pPr>
                      <a:r>
                        <a:rPr kumimoji="1" lang="en-US" altLang="ja-JP" dirty="0"/>
                        <a:t>16</a:t>
                      </a:r>
                      <a:r>
                        <a:rPr kumimoji="1" lang="ja-JP" altLang="en-US" dirty="0"/>
                        <a:t>回</a:t>
                      </a:r>
                      <a:endParaRPr kumimoji="1" lang="ja-JP" altLang="en-US" dirty="0"/>
                    </a:p>
                  </a:txBody>
                  <a:tcPr/>
                </a:tc>
                <a:tc>
                  <a:txBody>
                    <a:bodyPr/>
                    <a:lstStyle/>
                    <a:p>
                      <a:pPr algn="ctr">
                        <a:lnSpc>
                          <a:spcPct val="150000"/>
                        </a:lnSpc>
                      </a:pPr>
                      <a:r>
                        <a:rPr kumimoji="1" lang="en-US" altLang="ja-JP" dirty="0"/>
                        <a:t>18</a:t>
                      </a:r>
                      <a:r>
                        <a:rPr kumimoji="1" lang="ja-JP" altLang="en-US" dirty="0"/>
                        <a:t>回</a:t>
                      </a:r>
                      <a:endParaRPr kumimoji="1" lang="ja-JP" altLang="en-US" dirty="0"/>
                    </a:p>
                  </a:txBody>
                  <a:tcPr/>
                </a:tc>
              </a:tr>
            </a:tbl>
          </a:graphicData>
        </a:graphic>
      </p:graphicFrame>
      <p:sp>
        <p:nvSpPr>
          <p:cNvPr id="4" name="テキスト ボックス 3"/>
          <p:cNvSpPr txBox="1"/>
          <p:nvPr/>
        </p:nvSpPr>
        <p:spPr>
          <a:xfrm>
            <a:off x="1048219" y="3778749"/>
            <a:ext cx="3438055" cy="521970"/>
          </a:xfrm>
          <a:prstGeom prst="rect">
            <a:avLst/>
          </a:prstGeom>
          <a:noFill/>
        </p:spPr>
        <p:txBody>
          <a:bodyPr wrap="square" rtlCol="0">
            <a:spAutoFit/>
          </a:bodyPr>
          <a:lstStyle/>
          <a:p>
            <a:r>
              <a:rPr lang="ja-JP" altLang="en-US" sz="2800" dirty="0"/>
              <a:t>随時</a:t>
            </a:r>
            <a:r>
              <a:rPr kumimoji="1" lang="ja-JP" altLang="en-US" sz="2800" dirty="0"/>
              <a:t>訪問回数</a:t>
            </a:r>
            <a:endParaRPr kumimoji="1" lang="ja-JP" altLang="en-US" sz="2800" dirty="0"/>
          </a:p>
        </p:txBody>
      </p:sp>
      <p:sp>
        <p:nvSpPr>
          <p:cNvPr id="5" name="テキスト ボックス 4"/>
          <p:cNvSpPr txBox="1"/>
          <p:nvPr/>
        </p:nvSpPr>
        <p:spPr>
          <a:xfrm>
            <a:off x="824865" y="5442585"/>
            <a:ext cx="10402570" cy="1014095"/>
          </a:xfrm>
          <a:prstGeom prst="rect">
            <a:avLst/>
          </a:prstGeom>
          <a:noFill/>
        </p:spPr>
        <p:txBody>
          <a:bodyPr wrap="square" rtlCol="0">
            <a:spAutoFit/>
          </a:bodyPr>
          <a:lstStyle/>
          <a:p>
            <a:pPr>
              <a:lnSpc>
                <a:spcPct val="100000"/>
              </a:lnSpc>
            </a:pPr>
            <a:r>
              <a:rPr kumimoji="1" lang="ja-JP" altLang="en-US" sz="2400" dirty="0"/>
              <a:t>【利用実績】　</a:t>
            </a:r>
            <a:r>
              <a:rPr kumimoji="1" lang="ja-JP" altLang="en-US" sz="2000" dirty="0"/>
              <a:t>・排泄介助　・転倒・転落　・体調不良</a:t>
            </a:r>
            <a:r>
              <a:rPr kumimoji="1" lang="ja-JP" altLang="en-US" sz="2400" dirty="0"/>
              <a:t>　</a:t>
            </a:r>
            <a:endParaRPr kumimoji="1" lang="ja-JP" altLang="en-US" sz="2400" dirty="0"/>
          </a:p>
          <a:p>
            <a:pPr>
              <a:lnSpc>
                <a:spcPct val="90000"/>
              </a:lnSpc>
            </a:pPr>
            <a:r>
              <a:rPr kumimoji="1" lang="ja-JP" altLang="en-US" sz="1600" dirty="0"/>
              <a:t>◇具合が悪い時や心身の変化が見られる時には積極的に随時訪問する等、適宜柔軟に対応しています。</a:t>
            </a:r>
            <a:endParaRPr kumimoji="1" lang="ja-JP" altLang="en-US" sz="1600" dirty="0"/>
          </a:p>
          <a:p>
            <a:pPr>
              <a:lnSpc>
                <a:spcPct val="90000"/>
              </a:lnSpc>
            </a:pPr>
            <a:r>
              <a:rPr kumimoji="1" lang="ja-JP" altLang="en-US" sz="1600" dirty="0"/>
              <a:t>　 日々ご利用者様の健康状態や生活状況の観察を行い必要時には関係各所への情報共有を徹底しています。</a:t>
            </a:r>
            <a:r>
              <a:rPr lang="en-US" altLang="ja-JP" sz="2400" dirty="0"/>
              <a:t>                                          </a:t>
            </a:r>
            <a:endParaRPr kumimoji="1" lang="ja-JP" altLang="en-US" sz="2400" dirty="0"/>
          </a:p>
        </p:txBody>
      </p:sp>
      <p:sp>
        <p:nvSpPr>
          <p:cNvPr id="13" name="テキスト ボックス 4"/>
          <p:cNvSpPr txBox="1"/>
          <p:nvPr/>
        </p:nvSpPr>
        <p:spPr>
          <a:xfrm>
            <a:off x="824865" y="2684102"/>
            <a:ext cx="10460990" cy="1974215"/>
          </a:xfrm>
          <a:prstGeom prst="rect">
            <a:avLst/>
          </a:prstGeom>
          <a:noFill/>
        </p:spPr>
        <p:txBody>
          <a:bodyPr wrap="square" rtlCol="0">
            <a:spAutoFit/>
          </a:bodyPr>
          <a:lstStyle/>
          <a:p>
            <a:r>
              <a:rPr lang="ja-JP" altLang="en-US" sz="2400" dirty="0"/>
              <a:t>【利用実績】</a:t>
            </a:r>
            <a:r>
              <a:rPr lang="ja-JP" altLang="en-US" sz="2000" dirty="0"/>
              <a:t>・排泄　・服薬　・お食事の配膳下膳　・清拭　・掃除　・ゴミ出し　</a:t>
            </a:r>
            <a:endParaRPr lang="ja-JP" altLang="en-US" sz="2000" dirty="0"/>
          </a:p>
          <a:p>
            <a:pPr>
              <a:lnSpc>
                <a:spcPct val="130000"/>
              </a:lnSpc>
            </a:pPr>
            <a:r>
              <a:rPr lang="ja-JP" altLang="en-US" sz="1600" dirty="0">
                <a:sym typeface="+mn-ea"/>
              </a:rPr>
              <a:t>◇訪問時に拒否などがある時には時間をずらして再訪問をしています。また時間に余裕がある時には少し時間をかけて</a:t>
            </a:r>
            <a:endParaRPr lang="ja-JP" altLang="en-US" sz="1600" dirty="0">
              <a:sym typeface="+mn-ea"/>
            </a:endParaRPr>
          </a:p>
          <a:p>
            <a:pPr>
              <a:lnSpc>
                <a:spcPct val="130000"/>
              </a:lnSpc>
            </a:pPr>
            <a:r>
              <a:rPr lang="ja-JP" altLang="en-US" sz="1600" dirty="0">
                <a:sym typeface="+mn-ea"/>
              </a:rPr>
              <a:t>掃除やコミュニケーションをとるなど臨機応変に対応することでご利用者様との距離感や関係性を大切にしています。</a:t>
            </a:r>
            <a:endParaRPr lang="ja-JP" altLang="en-US" sz="1600" dirty="0">
              <a:sym typeface="+mn-ea"/>
            </a:endParaRPr>
          </a:p>
          <a:p>
            <a:pPr>
              <a:lnSpc>
                <a:spcPct val="130000"/>
              </a:lnSpc>
            </a:pPr>
            <a:endParaRPr lang="ja-JP" altLang="en-US" sz="1600" dirty="0">
              <a:sym typeface="+mn-ea"/>
            </a:endParaRPr>
          </a:p>
          <a:p>
            <a:endParaRPr kumimoji="1" lang="en-US" altLang="ja-JP" sz="1600" dirty="0"/>
          </a:p>
          <a:p>
            <a:pPr algn="l"/>
            <a:r>
              <a:rPr lang="en-US" altLang="ja-JP" sz="2000" dirty="0"/>
              <a:t>       </a:t>
            </a:r>
            <a:endParaRPr kumimoji="1" lang="ja-JP" alt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65734"/>
            <a:ext cx="10515600" cy="1325563"/>
          </a:xfrm>
        </p:spPr>
        <p:txBody>
          <a:bodyPr>
            <a:normAutofit/>
            <a:scene3d>
              <a:camera prst="orthographicFront"/>
              <a:lightRig rig="threePt" dir="t"/>
            </a:scene3d>
          </a:bodyPr>
          <a:lstStyle/>
          <a:p>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活動報告</a:t>
            </a: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cxnSp>
        <p:nvCxnSpPr>
          <p:cNvPr id="7" name="直線コネクタ 6"/>
          <p:cNvCxnSpPr/>
          <p:nvPr/>
        </p:nvCxnSpPr>
        <p:spPr>
          <a:xfrm>
            <a:off x="838200" y="1421296"/>
            <a:ext cx="10312153" cy="8009"/>
          </a:xfrm>
          <a:prstGeom prst="line">
            <a:avLst/>
          </a:prstGeom>
        </p:spPr>
        <p:style>
          <a:lnRef idx="1">
            <a:schemeClr val="accent2"/>
          </a:lnRef>
          <a:fillRef idx="0">
            <a:schemeClr val="accent2"/>
          </a:fillRef>
          <a:effectRef idx="0">
            <a:schemeClr val="accent2"/>
          </a:effectRef>
          <a:fontRef idx="minor">
            <a:schemeClr val="tx1"/>
          </a:fontRef>
        </p:style>
      </p:cxnSp>
      <p:graphicFrame>
        <p:nvGraphicFramePr>
          <p:cNvPr id="3" name="表 10"/>
          <p:cNvGraphicFramePr/>
          <p:nvPr/>
        </p:nvGraphicFramePr>
        <p:xfrm>
          <a:off x="941070" y="2126615"/>
          <a:ext cx="10210800" cy="1264920"/>
        </p:xfrm>
        <a:graphic>
          <a:graphicData uri="http://schemas.openxmlformats.org/drawingml/2006/table">
            <a:tbl>
              <a:tblPr firstRow="1" bandRow="1">
                <a:tableStyleId>{5C22544A-7EE6-4342-B048-85BDC9FD1C3A}</a:tableStyleId>
              </a:tblPr>
              <a:tblGrid>
                <a:gridCol w="2042160"/>
                <a:gridCol w="2042160"/>
                <a:gridCol w="2042160"/>
                <a:gridCol w="2042160"/>
                <a:gridCol w="2042160"/>
              </a:tblGrid>
              <a:tr h="645160">
                <a:tc>
                  <a:txBody>
                    <a:bodyPr/>
                    <a:lstStyle/>
                    <a:p>
                      <a:pPr algn="ctr">
                        <a:lnSpc>
                          <a:spcPct val="150000"/>
                        </a:lnSpc>
                      </a:pPr>
                      <a:r>
                        <a:rPr kumimoji="1" lang="en-US" altLang="ja-JP" dirty="0"/>
                        <a:t>1</a:t>
                      </a:r>
                      <a:r>
                        <a:rPr kumimoji="1" lang="ja-JP" altLang="en-US" dirty="0"/>
                        <a:t>月</a:t>
                      </a:r>
                      <a:endParaRPr kumimoji="1" lang="ja-JP" altLang="en-US" dirty="0"/>
                    </a:p>
                  </a:txBody>
                  <a:tcPr/>
                </a:tc>
                <a:tc>
                  <a:txBody>
                    <a:bodyPr/>
                    <a:lstStyle/>
                    <a:p>
                      <a:pPr algn="ctr">
                        <a:lnSpc>
                          <a:spcPct val="150000"/>
                        </a:lnSpc>
                      </a:pPr>
                      <a:r>
                        <a:rPr kumimoji="1" lang="en-US" altLang="ja-JP" dirty="0"/>
                        <a:t>2</a:t>
                      </a:r>
                      <a:r>
                        <a:rPr kumimoji="1" lang="ja-JP" altLang="en-US" dirty="0"/>
                        <a:t>月</a:t>
                      </a:r>
                      <a:endParaRPr kumimoji="1" lang="ja-JP" altLang="en-US" dirty="0"/>
                    </a:p>
                  </a:txBody>
                  <a:tcPr/>
                </a:tc>
                <a:tc>
                  <a:txBody>
                    <a:bodyPr/>
                    <a:lstStyle/>
                    <a:p>
                      <a:pPr algn="ctr">
                        <a:lnSpc>
                          <a:spcPct val="150000"/>
                        </a:lnSpc>
                      </a:pPr>
                      <a:r>
                        <a:rPr kumimoji="1" lang="en-US" altLang="ja-JP" dirty="0"/>
                        <a:t>3</a:t>
                      </a:r>
                      <a:r>
                        <a:rPr kumimoji="1" lang="ja-JP" altLang="en-US" dirty="0"/>
                        <a:t>月</a:t>
                      </a:r>
                      <a:endParaRPr kumimoji="1" lang="ja-JP" altLang="en-US" dirty="0"/>
                    </a:p>
                  </a:txBody>
                  <a:tcPr/>
                </a:tc>
                <a:tc>
                  <a:txBody>
                    <a:bodyPr/>
                    <a:lstStyle/>
                    <a:p>
                      <a:pPr algn="ctr">
                        <a:lnSpc>
                          <a:spcPct val="150000"/>
                        </a:lnSpc>
                      </a:pPr>
                      <a:r>
                        <a:rPr kumimoji="1" lang="en-US" altLang="ja-JP" dirty="0"/>
                        <a:t>4</a:t>
                      </a:r>
                      <a:r>
                        <a:rPr kumimoji="1" lang="ja-JP" altLang="en-US" dirty="0"/>
                        <a:t>月</a:t>
                      </a:r>
                      <a:endParaRPr kumimoji="1" lang="ja-JP" altLang="en-US" dirty="0"/>
                    </a:p>
                  </a:txBody>
                  <a:tcPr/>
                </a:tc>
                <a:tc>
                  <a:txBody>
                    <a:bodyPr/>
                    <a:lstStyle/>
                    <a:p>
                      <a:pPr algn="ctr">
                        <a:lnSpc>
                          <a:spcPct val="150000"/>
                        </a:lnSpc>
                      </a:pPr>
                      <a:r>
                        <a:rPr kumimoji="1" lang="en-US" altLang="ja-JP" dirty="0"/>
                        <a:t>5</a:t>
                      </a:r>
                      <a:r>
                        <a:rPr kumimoji="1" lang="ja-JP" altLang="en-US" dirty="0"/>
                        <a:t>月</a:t>
                      </a:r>
                      <a:endParaRPr kumimoji="1" lang="ja-JP" altLang="en-US" dirty="0"/>
                    </a:p>
                  </a:txBody>
                  <a:tcPr/>
                </a:tc>
              </a:tr>
              <a:tr h="619760">
                <a:tc>
                  <a:txBody>
                    <a:bodyPr/>
                    <a:lstStyle/>
                    <a:p>
                      <a:pPr algn="ctr">
                        <a:lnSpc>
                          <a:spcPct val="150000"/>
                        </a:lnSpc>
                      </a:pPr>
                      <a:r>
                        <a:rPr kumimoji="1" lang="en-US" altLang="ja-JP" dirty="0"/>
                        <a:t>0</a:t>
                      </a:r>
                      <a:r>
                        <a:rPr kumimoji="1" lang="ja-JP" altLang="en-US" dirty="0"/>
                        <a:t>件</a:t>
                      </a:r>
                      <a:endParaRPr kumimoji="1" lang="en-US" altLang="ja-JP" dirty="0"/>
                    </a:p>
                  </a:txBody>
                  <a:tcPr/>
                </a:tc>
                <a:tc>
                  <a:txBody>
                    <a:bodyPr/>
                    <a:lstStyle/>
                    <a:p>
                      <a:pPr algn="ctr">
                        <a:lnSpc>
                          <a:spcPct val="150000"/>
                        </a:lnSpc>
                      </a:pPr>
                      <a:r>
                        <a:rPr kumimoji="1" lang="en-US" altLang="ja-JP" dirty="0"/>
                        <a:t>0</a:t>
                      </a:r>
                      <a:r>
                        <a:rPr kumimoji="1" lang="ja-JP" altLang="en-US" dirty="0"/>
                        <a:t>件</a:t>
                      </a:r>
                      <a:endParaRPr kumimoji="1" lang="ja-JP" altLang="en-US" dirty="0"/>
                    </a:p>
                  </a:txBody>
                  <a:tcPr/>
                </a:tc>
                <a:tc>
                  <a:txBody>
                    <a:bodyPr/>
                    <a:lstStyle/>
                    <a:p>
                      <a:pPr algn="ctr">
                        <a:lnSpc>
                          <a:spcPct val="150000"/>
                        </a:lnSpc>
                      </a:pPr>
                      <a:r>
                        <a:rPr kumimoji="1" lang="en-US" altLang="ja-JP" dirty="0"/>
                        <a:t>1</a:t>
                      </a:r>
                      <a:r>
                        <a:rPr kumimoji="1" lang="ja-JP" altLang="en-US" dirty="0"/>
                        <a:t>件</a:t>
                      </a:r>
                      <a:endParaRPr kumimoji="1" lang="ja-JP" altLang="en-US" dirty="0"/>
                    </a:p>
                  </a:txBody>
                  <a:tcPr/>
                </a:tc>
                <a:tc>
                  <a:txBody>
                    <a:bodyPr/>
                    <a:lstStyle/>
                    <a:p>
                      <a:pPr algn="ctr">
                        <a:lnSpc>
                          <a:spcPct val="150000"/>
                        </a:lnSpc>
                      </a:pPr>
                      <a:r>
                        <a:rPr kumimoji="1" lang="en-US" altLang="ja-JP" dirty="0"/>
                        <a:t>1</a:t>
                      </a:r>
                      <a:r>
                        <a:rPr kumimoji="1" lang="ja-JP" altLang="en-US" dirty="0"/>
                        <a:t>件</a:t>
                      </a:r>
                      <a:endParaRPr kumimoji="1" lang="ja-JP" altLang="en-US" dirty="0"/>
                    </a:p>
                  </a:txBody>
                  <a:tcPr/>
                </a:tc>
                <a:tc>
                  <a:txBody>
                    <a:bodyPr/>
                    <a:lstStyle/>
                    <a:p>
                      <a:pPr algn="ctr">
                        <a:lnSpc>
                          <a:spcPct val="150000"/>
                        </a:lnSpc>
                      </a:pPr>
                      <a:r>
                        <a:rPr kumimoji="1" lang="en-US" altLang="ja-JP" dirty="0"/>
                        <a:t>0</a:t>
                      </a:r>
                      <a:r>
                        <a:rPr kumimoji="1" lang="ja-JP" altLang="en-US" dirty="0"/>
                        <a:t>件</a:t>
                      </a:r>
                      <a:endParaRPr kumimoji="1" lang="ja-JP" altLang="en-US" dirty="0"/>
                    </a:p>
                  </a:txBody>
                  <a:tcPr/>
                </a:tc>
              </a:tr>
            </a:tbl>
          </a:graphicData>
        </a:graphic>
      </p:graphicFrame>
      <p:sp>
        <p:nvSpPr>
          <p:cNvPr id="4" name="テキスト ボックス 3"/>
          <p:cNvSpPr txBox="1"/>
          <p:nvPr/>
        </p:nvSpPr>
        <p:spPr>
          <a:xfrm>
            <a:off x="1032344" y="1602691"/>
            <a:ext cx="3438055" cy="523220"/>
          </a:xfrm>
          <a:prstGeom prst="rect">
            <a:avLst/>
          </a:prstGeom>
          <a:noFill/>
        </p:spPr>
        <p:txBody>
          <a:bodyPr wrap="square" rtlCol="0">
            <a:spAutoFit/>
          </a:bodyPr>
          <a:lstStyle/>
          <a:p>
            <a:r>
              <a:rPr lang="ja-JP" altLang="en-US" sz="2800" dirty="0"/>
              <a:t>看取り件数</a:t>
            </a:r>
            <a:endParaRPr kumimoji="1" lang="ja-JP" altLang="en-US" sz="2800" dirty="0"/>
          </a:p>
        </p:txBody>
      </p:sp>
      <p:sp>
        <p:nvSpPr>
          <p:cNvPr id="8" name="コンテンツ プレースホルダー 7"/>
          <p:cNvSpPr>
            <a:spLocks noGrp="1"/>
          </p:cNvSpPr>
          <p:nvPr>
            <p:ph idx="1"/>
          </p:nvPr>
        </p:nvSpPr>
        <p:spPr>
          <a:xfrm>
            <a:off x="1074198" y="3826276"/>
            <a:ext cx="9703293" cy="2574524"/>
          </a:xfrm>
        </p:spPr>
        <p:txBody>
          <a:bodyPr>
            <a:normAutofit fontScale="50000" lnSpcReduction="20000"/>
          </a:bodyPr>
          <a:lstStyle/>
          <a:p>
            <a:pPr marL="0" indent="0">
              <a:buNone/>
            </a:pPr>
            <a:r>
              <a:rPr lang="ja-JP" altLang="en-US" b="1" dirty="0"/>
              <a:t>◇介護・看護連携状況</a:t>
            </a:r>
            <a:endParaRPr lang="en-US" altLang="ja-JP" b="1" dirty="0"/>
          </a:p>
          <a:p>
            <a:pPr marL="0" indent="0">
              <a:buNone/>
            </a:pPr>
            <a:r>
              <a:rPr lang="ja-JP" altLang="en-US" dirty="0"/>
              <a:t>　</a:t>
            </a:r>
            <a:r>
              <a:rPr lang="ja-JP" altLang="ja-JP" dirty="0">
                <a:effectLst/>
                <a:latin typeface="+mn-ea"/>
                <a:cs typeface="Times New Roman" panose="02020603050405020304" pitchFamily="18" charset="0"/>
              </a:rPr>
              <a:t>連携先訪問看護ステーション数　　・・・　</a:t>
            </a:r>
            <a:r>
              <a:rPr lang="en-US" altLang="ja-JP" dirty="0">
                <a:effectLst/>
                <a:latin typeface="+mn-ea"/>
                <a:cs typeface="Times New Roman" panose="02020603050405020304" pitchFamily="18" charset="0"/>
              </a:rPr>
              <a:t>8</a:t>
            </a:r>
            <a:r>
              <a:rPr lang="ja-JP" altLang="ja-JP" dirty="0">
                <a:effectLst/>
                <a:latin typeface="+mn-ea"/>
                <a:cs typeface="Times New Roman" panose="02020603050405020304" pitchFamily="18" charset="0"/>
              </a:rPr>
              <a:t>件</a:t>
            </a:r>
            <a:endParaRPr lang="en-US" altLang="ja-JP" dirty="0">
              <a:effectLst/>
              <a:latin typeface="+mn-ea"/>
              <a:cs typeface="Times New Roman" panose="02020603050405020304" pitchFamily="18" charset="0"/>
            </a:endParaRPr>
          </a:p>
          <a:p>
            <a:pPr marL="0" indent="0">
              <a:buNone/>
            </a:pPr>
            <a:r>
              <a:rPr lang="ja-JP" altLang="en-US" dirty="0">
                <a:latin typeface="+mn-ea"/>
                <a:cs typeface="Times New Roman" panose="02020603050405020304" pitchFamily="18" charset="0"/>
              </a:rPr>
              <a:t>　看護さんより毎月アセスメントをいただき身体面、生活面においての介護上の留意点やアドバイスを受け支援を</a:t>
            </a:r>
            <a:endParaRPr lang="ja-JP" altLang="en-US" dirty="0">
              <a:latin typeface="+mn-ea"/>
              <a:cs typeface="Times New Roman" panose="02020603050405020304" pitchFamily="18" charset="0"/>
            </a:endParaRPr>
          </a:p>
          <a:p>
            <a:pPr marL="0" indent="0">
              <a:buNone/>
            </a:pPr>
            <a:r>
              <a:rPr lang="ja-JP" altLang="en-US" dirty="0">
                <a:latin typeface="+mn-ea"/>
                <a:cs typeface="Times New Roman" panose="02020603050405020304" pitchFamily="18" charset="0"/>
              </a:rPr>
              <a:t>  行っています。</a:t>
            </a:r>
            <a:endParaRPr lang="en-US" altLang="ja-JP" dirty="0">
              <a:latin typeface="+mn-ea"/>
              <a:cs typeface="Times New Roman" panose="02020603050405020304" pitchFamily="18" charset="0"/>
            </a:endParaRPr>
          </a:p>
          <a:p>
            <a:pPr marL="0" indent="0">
              <a:buNone/>
            </a:pPr>
            <a:endParaRPr lang="ja-JP" altLang="en-US" dirty="0">
              <a:effectLst/>
              <a:latin typeface="+mn-ea"/>
              <a:cs typeface="Times New Roman" panose="02020603050405020304" pitchFamily="18" charset="0"/>
            </a:endParaRPr>
          </a:p>
          <a:p>
            <a:pPr marL="0" indent="0">
              <a:buNone/>
            </a:pPr>
            <a:r>
              <a:rPr lang="ja-JP" altLang="en-US" b="1" dirty="0">
                <a:effectLst/>
                <a:latin typeface="+mn-ea"/>
                <a:cs typeface="Times New Roman" panose="02020603050405020304" pitchFamily="18" charset="0"/>
              </a:rPr>
              <a:t>◇定期巡回サービスの周知活動</a:t>
            </a:r>
            <a:endParaRPr lang="en-US" altLang="ja-JP" dirty="0">
              <a:effectLst/>
              <a:latin typeface="+mn-ea"/>
              <a:cs typeface="Times New Roman" panose="02020603050405020304" pitchFamily="18" charset="0"/>
            </a:endParaRPr>
          </a:p>
          <a:p>
            <a:pPr marL="0" indent="0">
              <a:buNone/>
            </a:pPr>
            <a:r>
              <a:rPr lang="ja-JP" altLang="en-US" dirty="0">
                <a:latin typeface="+mn-ea"/>
                <a:cs typeface="Times New Roman" panose="02020603050405020304" pitchFamily="18" charset="0"/>
              </a:rPr>
              <a:t>　・月２回、</a:t>
            </a:r>
            <a:r>
              <a:rPr lang="en-US" altLang="ja-JP" dirty="0">
                <a:latin typeface="+mn-ea"/>
                <a:cs typeface="Times New Roman" panose="02020603050405020304" pitchFamily="18" charset="0"/>
              </a:rPr>
              <a:t>FAX</a:t>
            </a:r>
            <a:r>
              <a:rPr lang="ja-JP" altLang="en-US" dirty="0">
                <a:latin typeface="+mn-ea"/>
                <a:cs typeface="Times New Roman" panose="02020603050405020304" pitchFamily="18" charset="0"/>
              </a:rPr>
              <a:t>を利用し居宅介護支援事業所に周知</a:t>
            </a:r>
            <a:endParaRPr lang="en-US" altLang="ja-JP" dirty="0">
              <a:latin typeface="+mn-ea"/>
              <a:cs typeface="Times New Roman" panose="02020603050405020304" pitchFamily="18" charset="0"/>
            </a:endParaRPr>
          </a:p>
          <a:p>
            <a:pPr marL="0" indent="0">
              <a:buNone/>
            </a:pPr>
            <a:r>
              <a:rPr lang="ja-JP" altLang="en-US" dirty="0">
                <a:effectLst/>
                <a:latin typeface="+mn-ea"/>
                <a:cs typeface="Times New Roman" panose="02020603050405020304" pitchFamily="18" charset="0"/>
              </a:rPr>
              <a:t>　・随時、居宅介護支援事業所・総合病院、クリニックの</a:t>
            </a:r>
            <a:r>
              <a:rPr lang="en-US" altLang="ja-JP" dirty="0">
                <a:effectLst/>
                <a:latin typeface="+mn-ea"/>
                <a:cs typeface="Times New Roman" panose="02020603050405020304" pitchFamily="18" charset="0"/>
              </a:rPr>
              <a:t>SW</a:t>
            </a:r>
            <a:r>
              <a:rPr lang="ja-JP" altLang="en-US" dirty="0">
                <a:effectLst/>
                <a:latin typeface="+mn-ea"/>
                <a:cs typeface="Times New Roman" panose="02020603050405020304" pitchFamily="18" charset="0"/>
              </a:rPr>
              <a:t>に訪問の上、利用事例等の資料を配布するなどして</a:t>
            </a:r>
            <a:endParaRPr lang="ja-JP" altLang="en-US" dirty="0">
              <a:effectLst/>
              <a:latin typeface="+mn-ea"/>
              <a:cs typeface="Times New Roman" panose="02020603050405020304" pitchFamily="18" charset="0"/>
            </a:endParaRPr>
          </a:p>
          <a:p>
            <a:pPr marL="0" indent="0">
              <a:buNone/>
            </a:pPr>
            <a:r>
              <a:rPr lang="ja-JP" altLang="en-US" dirty="0">
                <a:effectLst/>
                <a:latin typeface="+mn-ea"/>
                <a:cs typeface="Times New Roman" panose="02020603050405020304" pitchFamily="18" charset="0"/>
              </a:rPr>
              <a:t>　 営業活動を行っています。　　　　　　　　　　　　　</a:t>
            </a:r>
            <a:endParaRPr lang="ja-JP"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86029"/>
            <a:ext cx="10515600" cy="1325563"/>
          </a:xfrm>
        </p:spPr>
        <p:txBody>
          <a:bodyPr>
            <a:normAutofit/>
          </a:bodyPr>
          <a:lstStyle/>
          <a:p>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kumimoji="1"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人事報告</a:t>
            </a: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cxnSp>
        <p:nvCxnSpPr>
          <p:cNvPr id="7" name="直線コネクタ 6"/>
          <p:cNvCxnSpPr/>
          <p:nvPr/>
        </p:nvCxnSpPr>
        <p:spPr>
          <a:xfrm flipV="1">
            <a:off x="838835" y="1402672"/>
            <a:ext cx="10285520" cy="9099"/>
          </a:xfrm>
          <a:prstGeom prst="line">
            <a:avLst/>
          </a:prstGeom>
        </p:spPr>
        <p:style>
          <a:lnRef idx="1">
            <a:schemeClr val="accent2"/>
          </a:lnRef>
          <a:fillRef idx="0">
            <a:schemeClr val="accent2"/>
          </a:fillRef>
          <a:effectRef idx="0">
            <a:schemeClr val="accent2"/>
          </a:effectRef>
          <a:fontRef idx="minor">
            <a:schemeClr val="tx1"/>
          </a:fontRef>
        </p:style>
      </p:cxnSp>
      <p:sp>
        <p:nvSpPr>
          <p:cNvPr id="8" name="コンテンツ プレースホルダー 7"/>
          <p:cNvSpPr>
            <a:spLocks noGrp="1"/>
          </p:cNvSpPr>
          <p:nvPr>
            <p:ph idx="1"/>
          </p:nvPr>
        </p:nvSpPr>
        <p:spPr>
          <a:xfrm>
            <a:off x="838200" y="1600835"/>
            <a:ext cx="10286365" cy="4823460"/>
          </a:xfrm>
        </p:spPr>
        <p:txBody>
          <a:bodyPr>
            <a:normAutofit/>
          </a:bodyPr>
          <a:lstStyle/>
          <a:p>
            <a:pPr marL="0" indent="0">
              <a:buNone/>
            </a:pPr>
            <a:r>
              <a:rPr lang="ja-JP" altLang="en-US" sz="2800" dirty="0"/>
              <a:t>令和</a:t>
            </a:r>
            <a:r>
              <a:rPr lang="en-US" altLang="ja-JP" sz="2800" dirty="0"/>
              <a:t>8</a:t>
            </a:r>
            <a:r>
              <a:rPr lang="ja-JP" altLang="en-US" sz="2800" dirty="0"/>
              <a:t>年度月現在６名（常勤５名　非常勤１名）のオペレーターと事業所内の訪問介護員及び訪問介護サービスひのき大泉学園と連携しご利用者様への対応を行っております。</a:t>
            </a:r>
            <a:endParaRPr lang="ja-JP" altLang="en-US" sz="2800" dirty="0"/>
          </a:p>
          <a:p>
            <a:pPr marL="0" indent="0">
              <a:buNone/>
            </a:pPr>
            <a:endParaRPr lang="ja-JP" altLang="en-US" sz="2400" dirty="0"/>
          </a:p>
          <a:p>
            <a:pPr marL="0" indent="0">
              <a:buNone/>
            </a:pPr>
            <a:r>
              <a:rPr lang="ja-JP" altLang="en-US" sz="2400" dirty="0"/>
              <a:t>◇連携先のきずな訪問看護ステーションではアセスメント実施のみの対応でも</a:t>
            </a:r>
            <a:endParaRPr lang="ja-JP" altLang="en-US" sz="2400" dirty="0"/>
          </a:p>
          <a:p>
            <a:pPr marL="0" indent="0">
              <a:buNone/>
            </a:pPr>
            <a:r>
              <a:rPr lang="ja-JP" altLang="en-US" sz="2400" dirty="0"/>
              <a:t>　  協力いただいています。</a:t>
            </a:r>
            <a:endParaRPr lang="ja-JP" altLang="en-US" sz="2400" dirty="0"/>
          </a:p>
          <a:p>
            <a:pPr marL="0" indent="0">
              <a:buNone/>
            </a:pPr>
            <a:r>
              <a:rPr lang="ja-JP" altLang="en-US" sz="2400" dirty="0"/>
              <a:t>    </a:t>
            </a:r>
            <a:endParaRPr lang="ja-JP" altLang="en-US" sz="2400" dirty="0"/>
          </a:p>
          <a:p>
            <a:pPr marL="0" indent="0">
              <a:buNone/>
            </a:pPr>
            <a:r>
              <a:rPr lang="en-US" altLang="ja-JP" sz="2400" dirty="0"/>
              <a:t>※</a:t>
            </a:r>
            <a:r>
              <a:rPr lang="ja-JP" altLang="en-US" sz="2400" dirty="0"/>
              <a:t>定期巡回・随時対応サービスでは疾患等から予測されるリスク回避を目的に看護職員による「看護アセスメント」を毎月実施することが基準となっています。</a:t>
            </a:r>
            <a:endParaRPr lang="ja-JP" altLang="en-US" sz="2400" dirty="0"/>
          </a:p>
          <a:p>
            <a:pPr marL="0" indent="0">
              <a:buNone/>
            </a:pPr>
            <a:r>
              <a:rPr lang="ja-JP" altLang="en-US" sz="2400" dirty="0"/>
              <a:t>ご利用者様は定期的に看護の視点が加わることで安心して在宅生活を続けることができます。</a:t>
            </a:r>
            <a:endParaRPr lang="ja-JP" altLang="en-US" sz="2400" dirty="0"/>
          </a:p>
          <a:p>
            <a:pPr marL="0" indent="0">
              <a:buNone/>
            </a:pPr>
            <a:endParaRPr lang="ja-JP" altLang="en-US" sz="2400" dirty="0"/>
          </a:p>
          <a:p>
            <a:pPr marL="0" indent="0">
              <a:buNone/>
            </a:pPr>
            <a:endParaRPr lang="en-US" altLang="ja-JP" sz="2400" dirty="0"/>
          </a:p>
          <a:p>
            <a:pPr marL="0" indent="0">
              <a:buNone/>
            </a:pPr>
            <a:endParaRPr lang="en-US" altLang="ja-JP" dirty="0"/>
          </a:p>
          <a:p>
            <a:pPr marL="0" indent="0">
              <a:buNone/>
            </a:pPr>
            <a:endParaRPr lang="ja-JP" altLang="en-US" dirty="0">
              <a:latin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65734"/>
            <a:ext cx="10515600" cy="1325563"/>
          </a:xfrm>
        </p:spPr>
        <p:txBody>
          <a:bodyPr>
            <a:normAutofit/>
            <a:scene3d>
              <a:camera prst="orthographicFront"/>
              <a:lightRig rig="threePt" dir="t"/>
            </a:scene3d>
          </a:bodyPr>
          <a:lstStyle/>
          <a:p>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r>
              <a:rPr lang="ja-JP" altLang="en-US"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次回開催予定</a:t>
            </a:r>
            <a:r>
              <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kumimoji="1" lang="en-US" altLang="ja-JP" sz="32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cxnSp>
        <p:nvCxnSpPr>
          <p:cNvPr id="7" name="直線コネクタ 6"/>
          <p:cNvCxnSpPr/>
          <p:nvPr/>
        </p:nvCxnSpPr>
        <p:spPr>
          <a:xfrm flipV="1">
            <a:off x="838200" y="1411550"/>
            <a:ext cx="10258887" cy="9746"/>
          </a:xfrm>
          <a:prstGeom prst="line">
            <a:avLst/>
          </a:prstGeom>
        </p:spPr>
        <p:style>
          <a:lnRef idx="1">
            <a:schemeClr val="accent2"/>
          </a:lnRef>
          <a:fillRef idx="0">
            <a:schemeClr val="accent2"/>
          </a:fillRef>
          <a:effectRef idx="0">
            <a:schemeClr val="accent2"/>
          </a:effectRef>
          <a:fontRef idx="minor">
            <a:schemeClr val="tx1"/>
          </a:fontRef>
        </p:style>
      </p:cxnSp>
      <p:sp>
        <p:nvSpPr>
          <p:cNvPr id="8" name="コンテンツ プレースホルダー 7"/>
          <p:cNvSpPr>
            <a:spLocks noGrp="1"/>
          </p:cNvSpPr>
          <p:nvPr>
            <p:ph idx="1"/>
          </p:nvPr>
        </p:nvSpPr>
        <p:spPr>
          <a:xfrm>
            <a:off x="1126104" y="1950277"/>
            <a:ext cx="9939792" cy="2186717"/>
          </a:xfrm>
        </p:spPr>
        <p:txBody>
          <a:bodyPr>
            <a:normAutofit/>
          </a:bodyPr>
          <a:lstStyle/>
          <a:p>
            <a:pPr marL="0" indent="0">
              <a:buNone/>
            </a:pPr>
            <a:r>
              <a:rPr lang="ja-JP" altLang="en-US" dirty="0">
                <a:latin typeface="+mn-ea"/>
              </a:rPr>
              <a:t>次回令和８年度第</a:t>
            </a:r>
            <a:r>
              <a:rPr lang="en-US" altLang="ja-JP" dirty="0">
                <a:latin typeface="+mn-ea"/>
              </a:rPr>
              <a:t>2</a:t>
            </a:r>
            <a:r>
              <a:rPr lang="ja-JP" altLang="en-US" dirty="0">
                <a:latin typeface="+mn-ea"/>
              </a:rPr>
              <a:t>回</a:t>
            </a:r>
            <a:r>
              <a:rPr kumimoji="1" lang="ja-JP" altLang="en-US" dirty="0"/>
              <a:t>介護医療連携推進会議は</a:t>
            </a:r>
            <a:endParaRPr kumimoji="1" lang="en-US" altLang="ja-JP" dirty="0"/>
          </a:p>
          <a:p>
            <a:pPr marL="0" indent="0">
              <a:buNone/>
            </a:pPr>
            <a:r>
              <a:rPr lang="ja-JP" altLang="en-US"/>
              <a:t>令和８年</a:t>
            </a:r>
            <a:r>
              <a:rPr lang="en-US" altLang="ja-JP"/>
              <a:t>12</a:t>
            </a:r>
            <a:r>
              <a:rPr lang="ja-JP" altLang="en-US"/>
              <a:t>月</a:t>
            </a:r>
            <a:r>
              <a:rPr lang="ja-JP" altLang="en-US" dirty="0"/>
              <a:t>開催予定となっております。</a:t>
            </a: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p:txBody>
      </p:sp>
    </p:spTree>
  </p:cSld>
  <p:clrMapOvr>
    <a:masterClrMapping/>
  </p:clrMapOvr>
</p:sld>
</file>

<file path=ppt/theme/theme1.xml><?xml version="1.0" encoding="utf-8"?>
<a:theme xmlns:a="http://schemas.openxmlformats.org/drawingml/2006/main" name="1_標準デザイン">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7F7FF"/>
        </a:lt1>
        <a:dk2>
          <a:srgbClr val="000000"/>
        </a:dk2>
        <a:lt2>
          <a:srgbClr val="808080"/>
        </a:lt2>
        <a:accent1>
          <a:srgbClr val="7DB6EF"/>
        </a:accent1>
        <a:accent2>
          <a:srgbClr val="C0504D"/>
        </a:accent2>
        <a:accent3>
          <a:srgbClr val="FAFA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1346</Words>
  <Application>WPS Presentation</Application>
  <PresentationFormat>ワイド画面</PresentationFormat>
  <Paragraphs>228</Paragraphs>
  <Slides>8</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8</vt:i4>
      </vt:variant>
    </vt:vector>
  </HeadingPairs>
  <TitlesOfParts>
    <vt:vector size="17" baseType="lpstr">
      <vt:lpstr>Arial</vt:lpstr>
      <vt:lpstr>ＭＳ Ｐゴシック</vt:lpstr>
      <vt:lpstr>Wingdings</vt:lpstr>
      <vt:lpstr>ＭＳ Ｐゴシック</vt:lpstr>
      <vt:lpstr>Times New Roman</vt:lpstr>
      <vt:lpstr>Microsoft YaHei</vt:lpstr>
      <vt:lpstr>Arial Unicode MS</vt:lpstr>
      <vt:lpstr>Calibri</vt:lpstr>
      <vt:lpstr>1_標準デザイン</vt:lpstr>
      <vt:lpstr>介護医療連携推進会議</vt:lpstr>
      <vt:lpstr>【次第】</vt:lpstr>
      <vt:lpstr>【介護医療連携推進会議の目的】</vt:lpstr>
      <vt:lpstr>【活動報告】利用者の推移</vt:lpstr>
      <vt:lpstr>【活動報告】 訪問回数</vt:lpstr>
      <vt:lpstr>【活動報告】</vt:lpstr>
      <vt:lpstr>【人事報告】</vt:lpstr>
      <vt:lpstr>【次回開催予定】</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介護医療連携推進会議</dc:title>
  <dc:creator>jimu2</dc:creator>
  <cp:lastModifiedBy>user</cp:lastModifiedBy>
  <cp:revision>147</cp:revision>
  <cp:lastPrinted>2023-06-23T08:01:00Z</cp:lastPrinted>
  <dcterms:created xsi:type="dcterms:W3CDTF">2023-06-22T01:04:00Z</dcterms:created>
  <dcterms:modified xsi:type="dcterms:W3CDTF">2026-06-15T08:01:35Z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1041-11.8.2.10339</vt:lpwstr>
  </property>
</Properties>
</file>